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40"/>
  </p:notesMasterIdLst>
  <p:handoutMasterIdLst>
    <p:handoutMasterId r:id="rId41"/>
  </p:handout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5" r:id="rId35"/>
    <p:sldId id="291" r:id="rId36"/>
    <p:sldId id="292" r:id="rId37"/>
    <p:sldId id="293" r:id="rId38"/>
    <p:sldId id="294" r:id="rId39"/>
  </p:sldIdLst>
  <p:sldSz cx="12192000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8">
          <p15:clr>
            <a:srgbClr val="A4A3A4"/>
          </p15:clr>
        </p15:guide>
        <p15:guide id="2" pos="383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2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17292A2E-F333-43FB-9621-5CBBE7FDCDCB}" styleName="밝은 스타일 2 - 강조 4">
    <a:wholeTbl>
      <a:tcTxStyle>
        <a:fontRef idx="none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TxStyle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TxStyle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none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8EC20E35-A176-4012-BC5E-935CFFF8708E}" styleName="보통 스타일 3">
    <a:wholeTbl>
      <a:tcTxStyle>
        <a:fontRef idx="none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TxStyle/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TxStyle/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none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none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none">
          <a:scrgbClr r="0" g="0" b="0"/>
        </a:fontRef>
        <a:schemeClr val="dk1"/>
      </a:tcTxStyle>
      <a:tcStyle>
        <a:tcBdr/>
      </a:tcStyle>
    </a:seCell>
    <a:swCell>
      <a:tcTxStyle b="on">
        <a:fontRef idx="none">
          <a:scrgbClr r="0" g="0" b="0"/>
        </a:fontRef>
        <a:schemeClr val="dk1"/>
      </a:tcTxStyle>
      <a:tcStyle>
        <a:tcBdr/>
      </a:tcStyle>
    </a:swCell>
    <a:firstRow>
      <a:tcTxStyle b="on">
        <a:fontRef idx="none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보통 스타일 2 - 강조 1">
    <a:wholeTbl>
      <a:tcTxStyle>
        <a:fontRef idx="none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none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none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none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none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보통 스타일 2 - 강조 4">
    <a:wholeTbl>
      <a:tcTxStyle>
        <a:fontRef idx="none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none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none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none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none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940675A-B579-460E-94D1-54222C63F5DA}" styleName="스타일 없음, 표 눈금">
    <a:wholeTbl>
      <a:tcTxStyle>
        <a:fontRef idx="none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EB344D84-9AFB-497E-A393-DC336BA19D2E}" styleName="보통 스타일 3 - 강조 3">
    <a:wholeTbl>
      <a:tcTxStyle>
        <a:fontRef idx="none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TxStyle/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TxStyle/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none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none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none">
          <a:scrgbClr r="0" g="0" b="0"/>
        </a:fontRef>
        <a:schemeClr val="dk1"/>
      </a:tcTxStyle>
      <a:tcStyle>
        <a:tcBdr/>
      </a:tcStyle>
    </a:seCell>
    <a:swCell>
      <a:tcTxStyle b="on">
        <a:fontRef idx="none">
          <a:scrgbClr r="0" g="0" b="0"/>
        </a:fontRef>
        <a:schemeClr val="dk1"/>
      </a:tcTxStyle>
      <a:tcStyle>
        <a:tcBdr/>
      </a:tcStyle>
    </a:swCell>
    <a:firstRow>
      <a:tcTxStyle b="on">
        <a:fontRef idx="none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D27102A9-8310-4765-A935-A1911B00CA55}" styleName="밝은 스타일 1 - 강조 4">
    <a:wholeTbl>
      <a:tcTxStyle>
        <a:fontRef idx="none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073A0DAA-6AF3-43AB-8588-CEC1D06C72B9}" styleName="보통 스타일 2">
    <a:wholeTbl>
      <a:tcTxStyle>
        <a:fontRef idx="none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none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none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none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none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보통 스타일 4">
    <a:wholeTbl>
      <a:tcTxStyle>
        <a:fontRef idx="none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TxStyle/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306799F8-075E-4A3A-A7F6-7FBC6576F1A4}" styleName="테마 스타일 2 - 강조 3">
    <a:tblBg>
      <a:fillRef idx="3">
        <a:schemeClr val="accent3"/>
      </a:fillRef>
      <a:effectRef idx="3">
        <a:schemeClr val="accent3"/>
      </a:effectRef>
    </a:tblBg>
    <a:wholeTbl>
      <a:tcTxStyle>
        <a:fontRef idx="none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TxStyle/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TxStyle/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TxStyle/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TxStyle/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31"/>
    <p:restoredTop sz="89852"/>
  </p:normalViewPr>
  <p:slideViewPr>
    <p:cSldViewPr>
      <p:cViewPr varScale="1">
        <p:scale>
          <a:sx n="78" d="100"/>
          <a:sy n="78" d="100"/>
        </p:scale>
        <p:origin x="931" y="58"/>
      </p:cViewPr>
      <p:guideLst>
        <p:guide orient="horz" pos="2158"/>
        <p:guide pos="3838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7" d="100"/>
          <a:sy n="57" d="100"/>
        </p:scale>
        <p:origin x="2952" y="42"/>
      </p:cViewPr>
      <p:guideLst/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/>
            <a:endParaRPr lang="en-US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/>
            <a:fld id="{45E2D058-9647-498D-80EE-CE627AFC868E}" type="datetime1">
              <a:rPr lang="en-US" altLang="en-US"/>
              <a:pPr lvl="0"/>
              <a:t>5/10/2017</a:t>
            </a:fld>
            <a:endParaRPr lang="en-US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/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/>
            <a:fld id="{6A9E2FA5-B3E2-4FD0-82DC-30615C514BD7}" type="slidenum">
              <a:rPr lang="en-US" altLang="en-US"/>
              <a:pPr lvl="0"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5067252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/>
            <a:endParaRPr lang="en-US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/>
            <a:fld id="{7AB488F7-1FAC-40D2-BB7E-BA3CE28D8950}" type="datetime1">
              <a:rPr lang="en-US" altLang="en-US"/>
              <a:pPr lvl="0"/>
              <a:t>5/10/2017</a:t>
            </a:fld>
            <a:endParaRPr lang="en-US" altLang="en-US"/>
          </a:p>
        </p:txBody>
      </p:sp>
      <p:sp>
        <p:nvSpPr>
          <p:cNvPr id="4" name="Slide Image Placeholder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/>
            <a:endParaRPr lang="en-US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/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/>
            <a:fld id="{CA2D21D1-52E2-420B-B491-CFF6D7BB79FB}" type="slidenum">
              <a:rPr lang="en-US" altLang="en-US"/>
              <a:pPr lvl="0"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427874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CA2D21D1-52E2-420B-B491-CFF6D7BB79FB}" type="slidenum">
              <a:rPr lang="en-US" altLang="en-US"/>
              <a:pPr lvl="0"/>
              <a:t>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altLang="ko-KR"/>
              <a:t>* </a:t>
            </a:r>
            <a:r>
              <a:rPr lang="ko-KR" altLang="en-US"/>
              <a:t>경보상황판단 모듈</a:t>
            </a:r>
          </a:p>
          <a:p>
            <a:pPr marL="285750" indent="-285750">
              <a:buChar char="-"/>
            </a:pPr>
            <a:r>
              <a:rPr lang="ko-KR" altLang="en-US"/>
              <a:t>어린이 보호구역내에 시스템을 설치해놓고 일정기간동안 차도</a:t>
            </a:r>
            <a:r>
              <a:rPr lang="en-US" altLang="ko-KR"/>
              <a:t>,</a:t>
            </a:r>
            <a:r>
              <a:rPr lang="ko-KR" altLang="en-US"/>
              <a:t>인도 구별하기위한 데이터 수집</a:t>
            </a:r>
            <a:r>
              <a:rPr lang="en-US" altLang="ko-KR"/>
              <a:t> </a:t>
            </a:r>
            <a:r>
              <a:rPr lang="ko-KR" altLang="en-US"/>
              <a:t>및 분석</a:t>
            </a:r>
          </a:p>
          <a:p>
            <a:pPr marL="285750" indent="-285750">
              <a:buChar char="-"/>
            </a:pPr>
            <a:r>
              <a:rPr lang="ko-KR" altLang="en-US"/>
              <a:t>차도</a:t>
            </a:r>
            <a:r>
              <a:rPr lang="en-US" altLang="ko-KR"/>
              <a:t>,</a:t>
            </a:r>
          </a:p>
          <a:p>
            <a:pPr lvl="0"/>
            <a:endParaRPr lang="en-US" altLang="ko-KR"/>
          </a:p>
          <a:p>
            <a:pPr lvl="0"/>
            <a:r>
              <a:rPr lang="en-US" altLang="ko-KR"/>
              <a:t>* Camera</a:t>
            </a:r>
          </a:p>
          <a:p>
            <a:pPr marL="285750" indent="-285750">
              <a:buChar char="-"/>
            </a:pPr>
            <a:r>
              <a:rPr lang="en-US" altLang="ko-KR"/>
              <a:t>C, C++, Python, OpenCV</a:t>
            </a:r>
            <a:r>
              <a:rPr lang="ko-KR" altLang="en-US"/>
              <a:t>를 이용한 보행자 인식</a:t>
            </a:r>
          </a:p>
          <a:p>
            <a:pPr marL="285750" indent="-285750">
              <a:buChar char="-"/>
            </a:pPr>
            <a:r>
              <a:rPr lang="ko-KR" altLang="en-US"/>
              <a:t>필요 부분</a:t>
            </a:r>
            <a:r>
              <a:rPr lang="en-US" altLang="ko-KR"/>
              <a:t>(</a:t>
            </a:r>
            <a:r>
              <a:rPr lang="ko-KR" altLang="en-US"/>
              <a:t>보행자 좌표 및 행동 감지</a:t>
            </a:r>
            <a:r>
              <a:rPr lang="en-US" altLang="ko-KR"/>
              <a:t> </a:t>
            </a:r>
            <a:r>
              <a:rPr lang="ko-KR" altLang="en-US"/>
              <a:t>등</a:t>
            </a:r>
            <a:r>
              <a:rPr lang="en-US" altLang="ko-KR"/>
              <a:t>) </a:t>
            </a:r>
            <a:r>
              <a:rPr lang="ko-KR" altLang="en-US"/>
              <a:t>검출 및 </a:t>
            </a:r>
            <a:r>
              <a:rPr lang="en-US" altLang="ko-KR"/>
              <a:t>Controller</a:t>
            </a:r>
            <a:r>
              <a:rPr lang="ko-KR" altLang="en-US"/>
              <a:t>로 전송</a:t>
            </a:r>
          </a:p>
          <a:p>
            <a:pPr marL="285750" indent="-285750">
              <a:buChar char="-"/>
            </a:pPr>
            <a:r>
              <a:rPr lang="ko-KR" altLang="en-US"/>
              <a:t>디바이스 드라이버 모듈을 이용하여 보행자가 인식 될 때 </a:t>
            </a:r>
            <a:r>
              <a:rPr lang="en-US" altLang="ko-KR"/>
              <a:t>fps</a:t>
            </a:r>
            <a:r>
              <a:rPr lang="ko-KR" altLang="en-US"/>
              <a:t> 조절하도록 설정</a:t>
            </a:r>
            <a:r>
              <a:rPr lang="en-US" altLang="ko-KR"/>
              <a:t> </a:t>
            </a:r>
          </a:p>
          <a:p>
            <a:pPr marL="285750" indent="-285750">
              <a:buChar char="-"/>
            </a:pPr>
            <a:r>
              <a:rPr lang="ko-KR" altLang="en-US"/>
              <a:t>교내 및 학교 주변 횡단보도 촬영 및 테스트로 적합한 촬영지점 결정</a:t>
            </a:r>
          </a:p>
          <a:p>
            <a:pPr lvl="0"/>
            <a:endParaRPr lang="en-US" altLang="ko-KR"/>
          </a:p>
          <a:p>
            <a:pPr lvl="0"/>
            <a:endParaRPr lang="en-US" altLang="ko-KR"/>
          </a:p>
          <a:p>
            <a:pPr lvl="0"/>
            <a:r>
              <a:rPr lang="en-US" altLang="ko-KR"/>
              <a:t>* </a:t>
            </a:r>
            <a:r>
              <a:rPr lang="ko-KR" altLang="en-US"/>
              <a:t>주변기기</a:t>
            </a:r>
          </a:p>
          <a:p>
            <a:pPr marL="285750" indent="-285750">
              <a:buChar char="-"/>
            </a:pPr>
            <a:r>
              <a:rPr lang="en-US" altLang="ko-KR"/>
              <a:t>Controller</a:t>
            </a:r>
            <a:r>
              <a:rPr lang="ko-KR" altLang="en-US"/>
              <a:t>로 부터 알람 신호 수신 시 디바이스 드라이버 모듈을 이용하여 알림</a:t>
            </a:r>
          </a:p>
          <a:p>
            <a:pPr lvl="0"/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0600B576-9C0E-4DBA-BDA6-FCD8854F273D}" type="slidenum">
              <a:rPr lang="en-US" altLang="en-US"/>
              <a:pPr lvl="0"/>
              <a:t>34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0600B576-9C0E-4DBA-BDA6-FCD8854F273D}" type="slidenum">
              <a:rPr lang="en-US" altLang="en-US"/>
              <a:pPr lvl="0"/>
              <a:t>37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0600B576-9C0E-4DBA-BDA6-FCD8854F273D}" type="slidenum">
              <a:rPr lang="en-US" altLang="en-US"/>
              <a:pPr lvl="0"/>
              <a:t>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ko-KR" altLang="en-US"/>
              <a:t>저희는 어린이가 주요 타겟층이고 갑작스럽게 접근하는 것까지 인식 가능 합니다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0600B576-9C0E-4DBA-BDA6-FCD8854F273D}" type="slidenum">
              <a:rPr lang="en-US" altLang="en-US"/>
              <a:pPr lvl="0"/>
              <a:t>10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ko-KR" altLang="en-US"/>
              <a:t>저희는 어린이가 주요 타겟층이고 갑작스럽게 접근하는 것까지 인식 가능 합니다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0600B576-9C0E-4DBA-BDA6-FCD8854F273D}" type="slidenum">
              <a:rPr lang="en-US" altLang="en-US"/>
              <a:pPr lvl="0"/>
              <a:t>11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ko-KR" altLang="en-US"/>
              <a:t>저희는 어린이가 주요 타겟층이고 갑작스럽게 접근하는 것까지 인식 가능 합니다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0600B576-9C0E-4DBA-BDA6-FCD8854F273D}" type="slidenum">
              <a:rPr lang="en-US" altLang="en-US"/>
              <a:pPr lvl="0"/>
              <a:t>12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0600B576-9C0E-4DBA-BDA6-FCD8854F273D}" type="slidenum">
              <a:rPr lang="en-US" altLang="en-US"/>
              <a:pPr lvl="0"/>
              <a:t>14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0600B576-9C0E-4DBA-BDA6-FCD8854F273D}" type="slidenum">
              <a:rPr lang="en-US" altLang="en-US"/>
              <a:pPr lvl="0"/>
              <a:t>15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0600B576-9C0E-4DBA-BDA6-FCD8854F273D}" type="slidenum">
              <a:rPr lang="en-US" altLang="en-US"/>
              <a:pPr lvl="0"/>
              <a:t>16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altLang="ko-KR"/>
              <a:t>* </a:t>
            </a:r>
            <a:r>
              <a:rPr lang="ko-KR" altLang="en-US"/>
              <a:t>경보상황판단 모듈</a:t>
            </a:r>
          </a:p>
          <a:p>
            <a:pPr marL="285750" indent="-285750">
              <a:buChar char="-"/>
            </a:pPr>
            <a:r>
              <a:rPr lang="ko-KR" altLang="en-US"/>
              <a:t>어린이 보호구역내에 시스템을 설치해놓고 일정기간동안 차도</a:t>
            </a:r>
            <a:r>
              <a:rPr lang="en-US" altLang="ko-KR"/>
              <a:t>,</a:t>
            </a:r>
            <a:r>
              <a:rPr lang="ko-KR" altLang="en-US"/>
              <a:t>인도 구별하기위한 데이터 수집</a:t>
            </a:r>
            <a:r>
              <a:rPr lang="en-US" altLang="ko-KR"/>
              <a:t> </a:t>
            </a:r>
            <a:r>
              <a:rPr lang="ko-KR" altLang="en-US"/>
              <a:t>및 분석</a:t>
            </a:r>
          </a:p>
          <a:p>
            <a:pPr marL="285750" indent="-285750">
              <a:buChar char="-"/>
            </a:pPr>
            <a:r>
              <a:rPr lang="ko-KR" altLang="en-US"/>
              <a:t>차도</a:t>
            </a:r>
            <a:r>
              <a:rPr lang="en-US" altLang="ko-KR"/>
              <a:t>,</a:t>
            </a:r>
          </a:p>
          <a:p>
            <a:pPr lvl="0"/>
            <a:endParaRPr lang="en-US" altLang="ko-KR"/>
          </a:p>
          <a:p>
            <a:pPr lvl="0"/>
            <a:r>
              <a:rPr lang="en-US" altLang="ko-KR"/>
              <a:t>* Camera</a:t>
            </a:r>
          </a:p>
          <a:p>
            <a:pPr marL="285750" indent="-285750">
              <a:buChar char="-"/>
            </a:pPr>
            <a:r>
              <a:rPr lang="en-US" altLang="ko-KR"/>
              <a:t>C, C++, Python, OpenCV</a:t>
            </a:r>
            <a:r>
              <a:rPr lang="ko-KR" altLang="en-US"/>
              <a:t>를 이용한 보행자 인식</a:t>
            </a:r>
          </a:p>
          <a:p>
            <a:pPr marL="285750" indent="-285750">
              <a:buChar char="-"/>
            </a:pPr>
            <a:r>
              <a:rPr lang="ko-KR" altLang="en-US"/>
              <a:t>필요 부분</a:t>
            </a:r>
            <a:r>
              <a:rPr lang="en-US" altLang="ko-KR"/>
              <a:t>(</a:t>
            </a:r>
            <a:r>
              <a:rPr lang="ko-KR" altLang="en-US"/>
              <a:t>보행자 좌표 및 행동 감지</a:t>
            </a:r>
            <a:r>
              <a:rPr lang="en-US" altLang="ko-KR"/>
              <a:t> </a:t>
            </a:r>
            <a:r>
              <a:rPr lang="ko-KR" altLang="en-US"/>
              <a:t>등</a:t>
            </a:r>
            <a:r>
              <a:rPr lang="en-US" altLang="ko-KR"/>
              <a:t>) </a:t>
            </a:r>
            <a:r>
              <a:rPr lang="ko-KR" altLang="en-US"/>
              <a:t>검출 및 </a:t>
            </a:r>
            <a:r>
              <a:rPr lang="en-US" altLang="ko-KR"/>
              <a:t>Controller</a:t>
            </a:r>
            <a:r>
              <a:rPr lang="ko-KR" altLang="en-US"/>
              <a:t>로 전송</a:t>
            </a:r>
          </a:p>
          <a:p>
            <a:pPr marL="285750" indent="-285750">
              <a:buChar char="-"/>
            </a:pPr>
            <a:r>
              <a:rPr lang="ko-KR" altLang="en-US"/>
              <a:t>디바이스 드라이버 모듈을 이용하여 보행자가 인식 될 때 </a:t>
            </a:r>
            <a:r>
              <a:rPr lang="en-US" altLang="ko-KR"/>
              <a:t>fps</a:t>
            </a:r>
            <a:r>
              <a:rPr lang="ko-KR" altLang="en-US"/>
              <a:t> 조절하도록 설정</a:t>
            </a:r>
            <a:r>
              <a:rPr lang="en-US" altLang="ko-KR"/>
              <a:t> </a:t>
            </a:r>
          </a:p>
          <a:p>
            <a:pPr marL="285750" indent="-285750">
              <a:buChar char="-"/>
            </a:pPr>
            <a:r>
              <a:rPr lang="ko-KR" altLang="en-US"/>
              <a:t>교내 및 학교 주변 횡단보도 촬영 및 테스트로 적합한 촬영지점 결정</a:t>
            </a:r>
          </a:p>
          <a:p>
            <a:pPr lvl="0"/>
            <a:endParaRPr lang="en-US" altLang="ko-KR"/>
          </a:p>
          <a:p>
            <a:pPr lvl="0"/>
            <a:endParaRPr lang="en-US" altLang="ko-KR"/>
          </a:p>
          <a:p>
            <a:pPr lvl="0"/>
            <a:r>
              <a:rPr lang="en-US" altLang="ko-KR"/>
              <a:t>* </a:t>
            </a:r>
            <a:r>
              <a:rPr lang="ko-KR" altLang="en-US"/>
              <a:t>주변기기</a:t>
            </a:r>
          </a:p>
          <a:p>
            <a:pPr marL="285750" indent="-285750">
              <a:buChar char="-"/>
            </a:pPr>
            <a:r>
              <a:rPr lang="en-US" altLang="ko-KR"/>
              <a:t>Controller</a:t>
            </a:r>
            <a:r>
              <a:rPr lang="ko-KR" altLang="en-US"/>
              <a:t>로 부터 알람 신호 수신 시 디바이스 드라이버 모듈을 이용하여 알림</a:t>
            </a:r>
          </a:p>
          <a:p>
            <a:pPr lvl="0"/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0600B576-9C0E-4DBA-BDA6-FCD8854F273D}" type="slidenum">
              <a:rPr lang="en-US" altLang="en-US"/>
              <a:pPr lvl="0"/>
              <a:t>33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defTabSz="1218895"/>
            <a:fld id="{3903AA99-F0FD-4FD1-8A28-65E2A4D92752}" type="datetime1"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5/10/2017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defTabSz="1218895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defTabSz="1218895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97134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defTabSz="1218895"/>
            <a:fld id="{9177C2A2-2E18-464B-A71B-6865AC830A97}" type="datetime1"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5/10/2017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defTabSz="1218895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defTabSz="1218895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57254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defTabSz="1218895"/>
            <a:fld id="{1CE5B24D-AD3E-4E31-A4A8-B9C870232F26}" type="datetime1"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5/10/2017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defTabSz="1218895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defTabSz="1218895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43530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BEE70-1CCB-4222-876F-341436844471}" type="datetime1"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5/10/2017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09600" y="274641"/>
            <a:ext cx="10972801" cy="715961"/>
          </a:xfrm>
        </p:spPr>
        <p:txBody>
          <a:bodyPr>
            <a:normAutofit/>
          </a:bodyPr>
          <a:lstStyle>
            <a:lvl1pPr algn="l">
              <a:defRPr sz="3732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882587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defTabSz="1218895"/>
            <a:fld id="{3486FBC1-2D5D-421A-88F7-20F5C588F3F0}" type="datetime1"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5/10/2017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defTabSz="1218895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defTabSz="1218895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00978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defTabSz="1218895"/>
            <a:fld id="{C68D3A3E-DA89-4FF3-A7A4-5FC76DDBEDB6}" type="datetime1"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5/10/2017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defTabSz="1218895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defTabSz="1218895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29012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defTabSz="1218895"/>
            <a:fld id="{EB5235B8-7B0E-458E-870B-C8DB78925450}" type="datetime1"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5/10/2017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defTabSz="1218895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defTabSz="1218895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31848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defTabSz="1218895"/>
            <a:fld id="{8E2E8860-1474-449B-9B60-2117903BDF9C}" type="datetime1"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5/10/2017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defTabSz="1218895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defTabSz="1218895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49201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defTabSz="1218895"/>
            <a:fld id="{E66FBD67-3A77-4949-BBA1-2675634602BC}" type="datetime1"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5/10/2017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defTabSz="1218895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defTabSz="1218895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69779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defTabSz="1218895"/>
            <a:fld id="{327617DC-43AE-4967-B106-086D94716F2D}" type="datetime1"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5/10/2017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defTabSz="1218895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defTabSz="1218895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5791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defTabSz="1218895"/>
            <a:fld id="{1C4DD0E2-77B8-48AE-8B5C-919E59371C55}" type="datetime1"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5/10/2017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defTabSz="1218895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defTabSz="1218895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9342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defTabSz="1218895"/>
            <a:fld id="{5C2CE628-3487-4540-AE78-7519C32601A6}" type="datetime1"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5/10/2017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defTabSz="1218895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defTabSz="1218895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90060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Diseño predeterminado">
    <p:bg>
      <p:bgPr>
        <a:blipFill dpi="0" rotWithShape="0">
          <a:blip r:embed="rId14">
            <a:alphaModFix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anchor="ctr" anchorCtr="0"/>
          <a:lstStyle/>
          <a:p>
            <a:pPr lvl="0"/>
            <a:r>
              <a:rPr lang="es-ES" altLang="ko-KR"/>
              <a:t>Haga clic para cambiar el estilo de título	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anchor="t" anchorCtr="0"/>
          <a:lstStyle/>
          <a:p>
            <a:pPr lvl="0"/>
            <a:r>
              <a:rPr lang="es-ES" altLang="ko-KR"/>
              <a:t>Haga clic para modificar el estilo de texto del patrón</a:t>
            </a:r>
          </a:p>
          <a:p>
            <a:pPr lvl="1"/>
            <a:r>
              <a:rPr lang="es-ES" altLang="ko-KR"/>
              <a:t>Segundo nivel</a:t>
            </a:r>
          </a:p>
          <a:p>
            <a:pPr lvl="2"/>
            <a:r>
              <a:rPr lang="es-ES" altLang="ko-KR"/>
              <a:t>Tercer nivel</a:t>
            </a:r>
          </a:p>
          <a:p>
            <a:pPr lvl="3"/>
            <a:r>
              <a:rPr lang="es-ES" altLang="ko-KR"/>
              <a:t>Cuarto nivel</a:t>
            </a:r>
          </a:p>
          <a:p>
            <a:pPr lvl="4"/>
            <a:r>
              <a:rPr lang="es-ES" altLang="ko-KR"/>
              <a:t>Quinto nivel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anchor="t" anchorCtr="0"/>
          <a:lstStyle>
            <a:lvl1pPr>
              <a:defRPr sz="1400">
                <a:ea typeface="굴림"/>
              </a:defRPr>
            </a:lvl1pPr>
          </a:lstStyle>
          <a:p>
            <a:pPr defTabSz="1440180"/>
            <a:fld id="{924D437E-7C99-4098-A3C7-18F6FB005456}" type="datetime1">
              <a:rPr lang="en-US" altLang="ko-KR">
                <a:solidFill>
                  <a:prstClr val="black">
                    <a:tint val="75000"/>
                  </a:prstClr>
                </a:solidFill>
              </a:rPr>
              <a:pPr defTabSz="1440180"/>
              <a:t>5/10/2017</a:t>
            </a:fld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anchor="t" anchorCtr="0"/>
          <a:lstStyle>
            <a:lvl1pPr algn="ctr">
              <a:defRPr sz="1400">
                <a:ea typeface="굴림"/>
              </a:defRPr>
            </a:lvl1pPr>
          </a:lstStyle>
          <a:p>
            <a:pPr defTabSz="1440180"/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anchor="t" anchorCtr="0"/>
          <a:lstStyle>
            <a:lvl1pPr algn="r">
              <a:defRPr sz="1400">
                <a:ea typeface="굴림"/>
              </a:defRPr>
            </a:lvl1pPr>
          </a:lstStyle>
          <a:p>
            <a:pPr defTabSz="1440180"/>
            <a:fld id="{5939B1FA-81F2-4940-9AF3-5EAFB5D6669B}" type="slidenum">
              <a:rPr lang="en-US" altLang="en-US">
                <a:solidFill>
                  <a:prstClr val="black">
                    <a:tint val="75000"/>
                  </a:prstClr>
                </a:solidFill>
              </a:rPr>
              <a:pPr defTabSz="1440180"/>
              <a:t>‹#›</a:t>
            </a:fld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ctr" rtl="0" eaLnBrk="1" fontAlgn="base" latinLnBrk="1" hangingPunct="1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/>
          <a:cs typeface="Arial"/>
        </a:defRPr>
      </a:lvl2pPr>
      <a:lvl3pPr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/>
          <a:cs typeface="Arial"/>
        </a:defRPr>
      </a:lvl3pPr>
      <a:lvl4pPr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/>
          <a:cs typeface="Arial"/>
        </a:defRPr>
      </a:lvl4pPr>
      <a:lvl5pPr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/>
          <a:cs typeface="Arial"/>
        </a:defRPr>
      </a:lvl5pPr>
      <a:lvl6pPr marL="457200"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/>
          <a:cs typeface="Arial"/>
        </a:defRPr>
      </a:lvl6pPr>
      <a:lvl7pPr marL="914400"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/>
          <a:cs typeface="Arial"/>
        </a:defRPr>
      </a:lvl7pPr>
      <a:lvl8pPr marL="1371600"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/>
          <a:cs typeface="Arial"/>
        </a:defRPr>
      </a:lvl8pPr>
      <a:lvl9pPr marL="1828800"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/>
          <a:cs typeface="Arial"/>
        </a:defRPr>
      </a:lvl9pPr>
    </p:titleStyle>
    <p:bodyStyle>
      <a:lvl1pPr marL="342900" indent="-342900" algn="l" rtl="0" eaLnBrk="1" fontAlgn="base" latinLnBrk="1" hangingPunct="1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latinLnBrk="1" hangingPunct="1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latinLnBrk="1" hangingPunct="1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latinLnBrk="1" hangingPunct="1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e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eg"/><Relationship Id="rId3" Type="http://schemas.openxmlformats.org/officeDocument/2006/relationships/image" Target="../media/image18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jpeg"/><Relationship Id="rId9" Type="http://schemas.openxmlformats.org/officeDocument/2006/relationships/image" Target="../media/image16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138285" y="1185545"/>
            <a:ext cx="3054350" cy="79946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1080135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300" b="1">
                <a:solidFill>
                  <a:schemeClr val="bg1"/>
                </a:solidFill>
                <a:latin typeface="나눔고딕"/>
                <a:ea typeface="나눔고딕"/>
              </a:rPr>
              <a:t>어린이 보호구역</a:t>
            </a:r>
            <a:br>
              <a:rPr lang="en-US" altLang="ko-KR" sz="2300" b="1">
                <a:solidFill>
                  <a:schemeClr val="bg1"/>
                </a:solidFill>
                <a:latin typeface="나눔고딕"/>
                <a:ea typeface="나눔고딕"/>
              </a:rPr>
            </a:br>
            <a:r>
              <a:rPr lang="en-US" altLang="ko-KR" sz="2300" b="1">
                <a:solidFill>
                  <a:schemeClr val="bg1"/>
                </a:solidFill>
                <a:latin typeface="나눔고딕"/>
                <a:ea typeface="나눔고딕"/>
              </a:rPr>
              <a:t>교통사고 방지 시스템</a:t>
            </a:r>
            <a:endParaRPr lang="ko-KR" altLang="en-US" sz="2300" b="1">
              <a:solidFill>
                <a:schemeClr val="bg1"/>
              </a:solidFill>
              <a:latin typeface="나눔고딕"/>
              <a:ea typeface="나눔고딕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138285" y="4826000"/>
            <a:ext cx="3053715" cy="10769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b="1">
                <a:solidFill>
                  <a:schemeClr val="bg1"/>
                </a:solidFill>
                <a:latin typeface="나눔고딕"/>
                <a:ea typeface="나눔고딕"/>
              </a:rPr>
              <a:t>팀원</a:t>
            </a:r>
          </a:p>
          <a:p>
            <a:pPr algn="ctr"/>
            <a:r>
              <a:rPr lang="en-US" altLang="ko-KR" sz="1600" b="1">
                <a:solidFill>
                  <a:schemeClr val="bg1"/>
                </a:solidFill>
                <a:latin typeface="나눔고딕"/>
                <a:ea typeface="나눔고딕"/>
              </a:rPr>
              <a:t>2012154040 </a:t>
            </a:r>
            <a:r>
              <a:rPr lang="ko-KR" altLang="en-US" sz="1600" b="1">
                <a:solidFill>
                  <a:schemeClr val="bg1"/>
                </a:solidFill>
                <a:latin typeface="나눔고딕"/>
                <a:ea typeface="나눔고딕"/>
              </a:rPr>
              <a:t>임현창</a:t>
            </a:r>
          </a:p>
          <a:p>
            <a:pPr algn="ctr"/>
            <a:r>
              <a:rPr lang="en-US" altLang="ko-KR" sz="1600" b="1">
                <a:solidFill>
                  <a:schemeClr val="bg1"/>
                </a:solidFill>
                <a:latin typeface="나눔고딕"/>
                <a:ea typeface="나눔고딕"/>
              </a:rPr>
              <a:t>2012154042 </a:t>
            </a:r>
            <a:r>
              <a:rPr lang="ko-KR" altLang="en-US" sz="1600" b="1">
                <a:solidFill>
                  <a:schemeClr val="bg1"/>
                </a:solidFill>
                <a:latin typeface="나눔고딕"/>
                <a:ea typeface="나눔고딕"/>
              </a:rPr>
              <a:t>정재천</a:t>
            </a:r>
          </a:p>
          <a:p>
            <a:pPr algn="ctr"/>
            <a:r>
              <a:rPr lang="en-US" altLang="ko-KR" sz="1600" b="1">
                <a:solidFill>
                  <a:schemeClr val="bg1"/>
                </a:solidFill>
                <a:latin typeface="나눔고딕"/>
                <a:ea typeface="나눔고딕"/>
              </a:rPr>
              <a:t>2012152046 </a:t>
            </a:r>
            <a:r>
              <a:rPr lang="ko-KR" altLang="en-US" sz="1600" b="1">
                <a:solidFill>
                  <a:schemeClr val="bg1"/>
                </a:solidFill>
                <a:latin typeface="나눔고딕"/>
                <a:ea typeface="나눔고딕"/>
              </a:rPr>
              <a:t>최지훈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66509" y="470535"/>
            <a:ext cx="3407410" cy="4616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2400" b="1"/>
              <a:t>관련 사례</a:t>
            </a:r>
            <a:endParaRPr lang="ko-KR" altLang="en-US" sz="2400"/>
          </a:p>
        </p:txBody>
      </p:sp>
      <p:sp>
        <p:nvSpPr>
          <p:cNvPr id="6" name="TextBox 5"/>
          <p:cNvSpPr txBox="1"/>
          <p:nvPr/>
        </p:nvSpPr>
        <p:spPr>
          <a:xfrm>
            <a:off x="1766509" y="932180"/>
            <a:ext cx="8731885" cy="4000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/>
              <a:t>김천시 </a:t>
            </a:r>
            <a:r>
              <a:rPr lang="en-US" altLang="ko-KR" sz="2000"/>
              <a:t>'</a:t>
            </a:r>
            <a:r>
              <a:rPr lang="ko-KR" altLang="en-US" sz="2000"/>
              <a:t>보행자 자동인식 신호기</a:t>
            </a:r>
            <a:r>
              <a:rPr lang="en-US" altLang="ko-KR" sz="2000"/>
              <a:t>'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936054" y="5398135"/>
            <a:ext cx="7495540" cy="7080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Char char="-"/>
            </a:pPr>
            <a:r>
              <a:rPr lang="ko-KR" altLang="en-US" sz="2000"/>
              <a:t>길 건너려는 보행자가 있으면 신호등이 녹색으로 변화</a:t>
            </a:r>
          </a:p>
          <a:p>
            <a:pPr marL="342900" indent="-342900">
              <a:buChar char="-"/>
            </a:pPr>
            <a:r>
              <a:rPr lang="ko-KR" altLang="en-US" sz="2000"/>
              <a:t>보행자 작동 신호기를 보완한 것</a:t>
            </a:r>
            <a:endParaRPr lang="en-US" altLang="ko-KR" sz="200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3">
            <a:alphaModFix/>
            <a:lum/>
          </a:blip>
          <a:srcRect/>
          <a:stretch>
            <a:fillRect/>
          </a:stretch>
        </p:blipFill>
        <p:spPr>
          <a:xfrm>
            <a:off x="3138109" y="1629410"/>
            <a:ext cx="5988685" cy="3368675"/>
          </a:xfrm>
          <a:prstGeom prst="rect">
            <a:avLst/>
          </a:prstGeom>
          <a:noFill/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440180"/>
            <a:fld id="{5939B1FA-81F2-4940-9AF3-5EAFB5D6669B}" type="slidenum">
              <a:rPr lang="en-US" altLang="en-US">
                <a:solidFill>
                  <a:prstClr val="black">
                    <a:tint val="75000"/>
                  </a:prstClr>
                </a:solidFill>
              </a:rPr>
              <a:pPr defTabSz="1440180"/>
              <a:t>10</a:t>
            </a:fld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>
            <a:alphaModFix/>
            <a:lum/>
          </a:blip>
          <a:stretch>
            <a:fillRect/>
          </a:stretch>
        </p:blipFill>
        <p:spPr>
          <a:xfrm>
            <a:off x="3387725" y="1396365"/>
            <a:ext cx="5498465" cy="367093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948180" y="5346700"/>
            <a:ext cx="7495540" cy="4000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/>
              <a:t>- </a:t>
            </a:r>
            <a:r>
              <a:rPr lang="ko-KR" altLang="en-US" sz="2000"/>
              <a:t>운전 중 보행자가 지나갈 경우 차량 속도가 줄거나 멈춘다</a:t>
            </a:r>
            <a:r>
              <a:rPr lang="en-US" altLang="ko-KR" sz="2000"/>
              <a:t>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778635" y="419100"/>
            <a:ext cx="3407410" cy="4616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2400" b="1"/>
              <a:t>관련 사례</a:t>
            </a:r>
            <a:endParaRPr lang="ko-KR" altLang="en-US" sz="2400"/>
          </a:p>
        </p:txBody>
      </p:sp>
      <p:sp>
        <p:nvSpPr>
          <p:cNvPr id="3" name="TextBox 2"/>
          <p:cNvSpPr txBox="1"/>
          <p:nvPr/>
        </p:nvSpPr>
        <p:spPr>
          <a:xfrm>
            <a:off x="1778635" y="1011644"/>
            <a:ext cx="38100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2000"/>
              <a:t>자동긴급제동시스템</a:t>
            </a:r>
            <a:r>
              <a:rPr lang="en-US" altLang="ko-KR" sz="2000"/>
              <a:t>(AEB)</a:t>
            </a:r>
          </a:p>
          <a:p>
            <a:pPr lvl="0"/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440180"/>
            <a:fld id="{5939B1FA-81F2-4940-9AF3-5EAFB5D6669B}" type="slidenum">
              <a:rPr lang="en-US" altLang="en-US">
                <a:solidFill>
                  <a:prstClr val="black">
                    <a:tint val="75000"/>
                  </a:prstClr>
                </a:solidFill>
              </a:rPr>
              <a:pPr defTabSz="1440180"/>
              <a:t>11</a:t>
            </a:fld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11954" y="446622"/>
            <a:ext cx="3407410" cy="4616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2400" b="1"/>
              <a:t>관련 연구 및 사례</a:t>
            </a:r>
            <a:r>
              <a:rPr lang="en-US" altLang="ko-KR" sz="2400" b="1"/>
              <a:t> </a:t>
            </a:r>
            <a:r>
              <a:rPr lang="ko-KR" altLang="en-US" sz="2400" b="1"/>
              <a:t>비교</a:t>
            </a:r>
            <a:endParaRPr lang="ko-KR" altLang="en-US" sz="2400"/>
          </a:p>
        </p:txBody>
      </p:sp>
      <p:graphicFrame>
        <p:nvGraphicFramePr>
          <p:cNvPr id="10" name="표 9"/>
          <p:cNvGraphicFramePr>
            <a:graphicFrameLocks noGrp="1"/>
          </p:cNvGraphicFramePr>
          <p:nvPr/>
        </p:nvGraphicFramePr>
        <p:xfrm>
          <a:off x="1219200" y="1371600"/>
          <a:ext cx="9529762" cy="413692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765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53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296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/>
                        <a:t>보행자 자동인식 신호기</a:t>
                      </a:r>
                      <a:endParaRPr lang="en-US" altLang="ko-KR" sz="2000" b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/>
                        <a:t>경우에 따라 교통 흐름이 크게 정체될 가능성이 있음</a:t>
                      </a:r>
                      <a:endParaRPr lang="ko-KR" altLang="en-US" sz="2000" b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36626">
                <a:tc>
                  <a:txBody>
                    <a:bodyPr/>
                    <a:lstStyle/>
                    <a:p>
                      <a:pPr lvl="0"/>
                      <a:r>
                        <a:rPr lang="ko-KR" altLang="en-US" sz="2000"/>
                        <a:t>자동긴급제동시스템</a:t>
                      </a:r>
                      <a:r>
                        <a:rPr lang="en-US" altLang="ko-KR" sz="2000"/>
                        <a:t>(AEB)</a:t>
                      </a:r>
                      <a:endParaRPr lang="ko-KR" altLang="en-US" sz="20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/>
                        <a:t>개인 차량의 설치하는 것이므로 설치하지 않은 차량이거나 </a:t>
                      </a:r>
                      <a:r>
                        <a:rPr lang="en-US" altLang="ko-KR" sz="2000"/>
                        <a:t>AEB</a:t>
                      </a:r>
                      <a:r>
                        <a:rPr lang="ko-KR" altLang="en-US" sz="2000"/>
                        <a:t>가 고장 난 경우 사고 가능성이 증가</a:t>
                      </a:r>
                    </a:p>
                    <a:p>
                      <a:pPr latinLnBrk="1"/>
                      <a:r>
                        <a:rPr lang="ko-KR" altLang="en-US" sz="2000"/>
                        <a:t>금전적인 비용 부담이 큼</a:t>
                      </a:r>
                      <a:r>
                        <a:rPr lang="en-US" altLang="ko-KR" sz="2000"/>
                        <a:t>.</a:t>
                      </a:r>
                      <a:endParaRPr lang="ko-KR" altLang="en-US" sz="200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52395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200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8245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/>
                        <a:t>어린이 보호구역</a:t>
                      </a:r>
                    </a:p>
                    <a:p>
                      <a:pPr latinLnBrk="1"/>
                      <a:r>
                        <a:rPr lang="ko-KR" altLang="en-US" sz="2000"/>
                        <a:t>교통사고 방지 표지판</a:t>
                      </a:r>
                      <a:endParaRPr lang="ko-KR" altLang="en-US" sz="2000" b="1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/>
                        <a:t>일반적인 어린이 보호구역에 설치가 가능하며</a:t>
                      </a:r>
                      <a:r>
                        <a:rPr lang="en-US" altLang="ko-KR" sz="2000"/>
                        <a:t>, </a:t>
                      </a:r>
                      <a:r>
                        <a:rPr lang="ko-KR" altLang="en-US" sz="2000"/>
                        <a:t>비교적 저렴한 비용으로 어린이의 교통 안전을</a:t>
                      </a:r>
                      <a:r>
                        <a:rPr lang="en-US" altLang="ko-KR" sz="2000"/>
                        <a:t> </a:t>
                      </a:r>
                      <a:r>
                        <a:rPr lang="ko-KR" altLang="en-US" sz="2000"/>
                        <a:t>확보하고</a:t>
                      </a:r>
                      <a:r>
                        <a:rPr lang="en-US" altLang="ko-KR" sz="2000"/>
                        <a:t>, </a:t>
                      </a:r>
                      <a:r>
                        <a:rPr lang="ko-KR" altLang="en-US" sz="2000"/>
                        <a:t>차량 외부의 카메라를 이용하여 사각지대를 줄임</a:t>
                      </a:r>
                      <a:r>
                        <a:rPr lang="en-US" altLang="ko-KR" sz="2000"/>
                        <a:t>.</a:t>
                      </a:r>
                      <a:endParaRPr lang="ko-KR" altLang="en-US" sz="2000" b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1" name="화살표: 아래쪽 10"/>
          <p:cNvSpPr/>
          <p:nvPr/>
        </p:nvSpPr>
        <p:spPr>
          <a:xfrm>
            <a:off x="5676919" y="2849462"/>
            <a:ext cx="614680" cy="942975"/>
          </a:xfrm>
          <a:prstGeom prst="down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440180"/>
            <a:fld id="{5939B1FA-81F2-4940-9AF3-5EAFB5D6669B}" type="slidenum">
              <a:rPr lang="en-US" altLang="en-US">
                <a:solidFill>
                  <a:prstClr val="black">
                    <a:tint val="75000"/>
                  </a:prstClr>
                </a:solidFill>
              </a:rPr>
              <a:pPr defTabSz="1440180"/>
              <a:t>12</a:t>
            </a:fld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440180"/>
            <a:fld id="{5939B1FA-81F2-4940-9AF3-5EAFB5D6669B}" type="slidenum">
              <a:rPr lang="en-US" altLang="en-US">
                <a:solidFill>
                  <a:prstClr val="black">
                    <a:tint val="75000"/>
                  </a:prstClr>
                </a:solidFill>
              </a:rPr>
              <a:pPr defTabSz="1440180"/>
              <a:t>13</a:t>
            </a:fld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11954" y="446622"/>
            <a:ext cx="340741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b="1"/>
              <a:t>위험상황 판단</a:t>
            </a:r>
          </a:p>
          <a:p>
            <a:pPr lvl="0"/>
            <a:r>
              <a:rPr lang="ko-KR" altLang="en-US" b="1"/>
              <a:t>시나리오</a:t>
            </a:r>
            <a:endParaRPr lang="ko-KR" altLang="en-US" sz="2400"/>
          </a:p>
        </p:txBody>
      </p:sp>
      <p:sp>
        <p:nvSpPr>
          <p:cNvPr id="6" name="직사각형 5"/>
          <p:cNvSpPr/>
          <p:nvPr/>
        </p:nvSpPr>
        <p:spPr>
          <a:xfrm>
            <a:off x="1671140" y="1856420"/>
            <a:ext cx="1656206" cy="529508"/>
          </a:xfrm>
          <a:prstGeom prst="rect">
            <a:avLst/>
          </a:prstGeom>
          <a:solidFill>
            <a:schemeClr val="accent3"/>
          </a:solidFill>
          <a:ln w="9525" cap="flat" cmpd="sng" algn="ctr">
            <a:solidFill>
              <a:schemeClr val="tx1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 anchorCtr="0"/>
          <a:lstStyle/>
          <a:p>
            <a:pPr marL="0" indent="0" algn="ctr" defTabSz="1080135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ko-KR" altLang="en-US" sz="1000">
                <a:latin typeface="Arial"/>
                <a:cs typeface="Arial"/>
              </a:rPr>
              <a:t>도로 촬영</a:t>
            </a:r>
            <a:endParaRPr lang="ko-KR" altLang="en-US" sz="1000" b="0" i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9" name="다이아몬드 8"/>
          <p:cNvSpPr/>
          <p:nvPr/>
        </p:nvSpPr>
        <p:spPr>
          <a:xfrm>
            <a:off x="6553200" y="3770705"/>
            <a:ext cx="1967066" cy="704795"/>
          </a:xfrm>
          <a:prstGeom prst="diamond">
            <a:avLst/>
          </a:prstGeom>
          <a:solidFill>
            <a:schemeClr val="accent3"/>
          </a:solidFill>
          <a:ln w="9525" cap="flat" cmpd="sng" algn="ctr">
            <a:solidFill>
              <a:schemeClr val="tx1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 anchorCtr="0"/>
          <a:lstStyle/>
          <a:p>
            <a:pPr algn="ctr" defTabSz="1080135">
              <a:spcBef>
                <a:spcPct val="0"/>
              </a:spcBef>
              <a:spcAft>
                <a:spcPct val="0"/>
              </a:spcAft>
            </a:pPr>
            <a:r>
              <a:rPr lang="ko-KR" altLang="en-US" sz="1000">
                <a:latin typeface="Arial"/>
                <a:cs typeface="Arial"/>
              </a:rPr>
              <a:t>보행자가 차도로 접근하는가</a:t>
            </a:r>
            <a:endParaRPr lang="ko-KR" altLang="en-US" sz="1000" b="0" i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708630" y="2888799"/>
            <a:ext cx="1656206" cy="529508"/>
          </a:xfrm>
          <a:prstGeom prst="rect">
            <a:avLst/>
          </a:prstGeom>
          <a:solidFill>
            <a:schemeClr val="accent3"/>
          </a:solidFill>
          <a:ln w="9525" cap="flat" cmpd="sng" algn="ctr">
            <a:solidFill>
              <a:schemeClr val="tx1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 anchorCtr="0"/>
          <a:lstStyle/>
          <a:p>
            <a:pPr marL="0" indent="0" algn="ctr" defTabSz="1080135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ko-KR" altLang="en-US" sz="1000" b="0" i="0">
                <a:solidFill>
                  <a:schemeClr val="tx1"/>
                </a:solidFill>
                <a:latin typeface="Arial"/>
                <a:cs typeface="Arial"/>
              </a:rPr>
              <a:t>종료 </a:t>
            </a:r>
            <a:r>
              <a:rPr lang="en-US" altLang="ko-KR" sz="1000" b="0" i="0">
                <a:solidFill>
                  <a:schemeClr val="tx1"/>
                </a:solidFill>
                <a:latin typeface="Arial"/>
                <a:cs typeface="Arial"/>
              </a:rPr>
              <a:t>(</a:t>
            </a:r>
            <a:r>
              <a:rPr lang="ko-KR" altLang="en-US" sz="1000" b="0" i="0">
                <a:solidFill>
                  <a:schemeClr val="tx1"/>
                </a:solidFill>
                <a:latin typeface="Arial"/>
                <a:cs typeface="Arial"/>
              </a:rPr>
              <a:t>안전</a:t>
            </a:r>
            <a:r>
              <a:rPr lang="en-US" altLang="ko-KR" sz="1000" b="0" i="0">
                <a:solidFill>
                  <a:schemeClr val="tx1"/>
                </a:solidFill>
                <a:latin typeface="Arial"/>
                <a:cs typeface="Arial"/>
              </a:rPr>
              <a:t>)</a:t>
            </a:r>
            <a:endParaRPr lang="ko-KR" altLang="en-US" sz="1000" b="0" i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3974542" y="4957972"/>
            <a:ext cx="1656206" cy="529508"/>
          </a:xfrm>
          <a:prstGeom prst="rect">
            <a:avLst/>
          </a:prstGeom>
          <a:solidFill>
            <a:schemeClr val="accent3"/>
          </a:solidFill>
          <a:ln w="9525" cap="flat" cmpd="sng" algn="ctr">
            <a:solidFill>
              <a:schemeClr val="tx1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 anchorCtr="0"/>
          <a:lstStyle/>
          <a:p>
            <a:pPr marL="0" indent="0" algn="ctr" defTabSz="1080135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ko-KR" altLang="en-US" sz="1000" b="1" i="0">
                <a:solidFill>
                  <a:schemeClr val="tx1"/>
                </a:solidFill>
                <a:latin typeface="Arial"/>
                <a:cs typeface="Arial"/>
              </a:rPr>
              <a:t>보행자가 차도에 있음</a:t>
            </a:r>
          </a:p>
          <a:p>
            <a:pPr marL="0" indent="0" algn="ctr" defTabSz="1080135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1000" b="1" i="0">
                <a:solidFill>
                  <a:schemeClr val="tx1"/>
                </a:solidFill>
                <a:latin typeface="Arial"/>
                <a:cs typeface="Arial"/>
              </a:rPr>
              <a:t>(</a:t>
            </a:r>
            <a:r>
              <a:rPr lang="ko-KR" altLang="en-US" sz="1000" b="1" i="0">
                <a:solidFill>
                  <a:schemeClr val="tx1"/>
                </a:solidFill>
                <a:latin typeface="Arial"/>
                <a:cs typeface="Arial"/>
              </a:rPr>
              <a:t>전광판 </a:t>
            </a:r>
            <a:r>
              <a:rPr lang="en-US" altLang="ko-KR" sz="1000" b="1" i="0">
                <a:solidFill>
                  <a:schemeClr val="tx1"/>
                </a:solidFill>
                <a:latin typeface="Arial"/>
                <a:cs typeface="Arial"/>
              </a:rPr>
              <a:t>&amp; </a:t>
            </a:r>
            <a:r>
              <a:rPr lang="ko-KR" altLang="en-US" sz="1000" b="1" i="0">
                <a:solidFill>
                  <a:schemeClr val="tx1"/>
                </a:solidFill>
                <a:latin typeface="Arial"/>
                <a:cs typeface="Arial"/>
              </a:rPr>
              <a:t>모바일 경보</a:t>
            </a:r>
            <a:r>
              <a:rPr lang="en-US" altLang="ko-KR" sz="1000" b="1" i="0">
                <a:solidFill>
                  <a:schemeClr val="tx1"/>
                </a:solidFill>
                <a:latin typeface="Arial"/>
                <a:cs typeface="Arial"/>
              </a:rPr>
              <a:t>)</a:t>
            </a:r>
            <a:endParaRPr lang="ko-KR" altLang="en-US" sz="1000" b="1" i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9265372" y="1942394"/>
            <a:ext cx="1656206" cy="529508"/>
          </a:xfrm>
          <a:prstGeom prst="rect">
            <a:avLst/>
          </a:prstGeom>
          <a:solidFill>
            <a:schemeClr val="accent3"/>
          </a:solidFill>
          <a:ln w="9525" cap="flat" cmpd="sng" algn="ctr">
            <a:solidFill>
              <a:schemeClr val="tx1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 anchorCtr="0"/>
          <a:lstStyle/>
          <a:p>
            <a:pPr marL="0" indent="0" algn="ctr" defTabSz="1080135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ko-KR" altLang="en-US" sz="1000">
                <a:latin typeface="Arial"/>
                <a:cs typeface="Arial"/>
              </a:rPr>
              <a:t>전광판으로만</a:t>
            </a:r>
          </a:p>
          <a:p>
            <a:pPr marL="0" indent="0" algn="ctr" defTabSz="1080135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ko-KR" altLang="en-US" sz="1000" b="0" i="0">
                <a:solidFill>
                  <a:schemeClr val="tx1"/>
                </a:solidFill>
                <a:latin typeface="Arial"/>
                <a:cs typeface="Arial"/>
              </a:rPr>
              <a:t>경보</a:t>
            </a:r>
          </a:p>
        </p:txBody>
      </p:sp>
      <p:sp>
        <p:nvSpPr>
          <p:cNvPr id="21" name="다이아몬드 20"/>
          <p:cNvSpPr/>
          <p:nvPr/>
        </p:nvSpPr>
        <p:spPr>
          <a:xfrm>
            <a:off x="3819112" y="3746740"/>
            <a:ext cx="1967066" cy="704795"/>
          </a:xfrm>
          <a:prstGeom prst="diamond">
            <a:avLst/>
          </a:prstGeom>
          <a:solidFill>
            <a:schemeClr val="accent3"/>
          </a:solidFill>
          <a:ln w="9525" cap="flat" cmpd="sng" algn="ctr">
            <a:solidFill>
              <a:schemeClr val="tx1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 anchorCtr="0"/>
          <a:lstStyle/>
          <a:p>
            <a:pPr marL="0" indent="0" algn="ctr" defTabSz="1080135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ko-KR" altLang="en-US" sz="1000" b="0" i="0">
                <a:solidFill>
                  <a:schemeClr val="tx1"/>
                </a:solidFill>
                <a:latin typeface="Arial"/>
                <a:cs typeface="Arial"/>
              </a:rPr>
              <a:t>보행자가 차도에 있는가</a:t>
            </a:r>
          </a:p>
        </p:txBody>
      </p:sp>
      <p:sp>
        <p:nvSpPr>
          <p:cNvPr id="22" name="다이아몬드 21"/>
          <p:cNvSpPr/>
          <p:nvPr/>
        </p:nvSpPr>
        <p:spPr>
          <a:xfrm>
            <a:off x="3819112" y="2745099"/>
            <a:ext cx="1967066" cy="704795"/>
          </a:xfrm>
          <a:prstGeom prst="diamond">
            <a:avLst/>
          </a:prstGeom>
          <a:solidFill>
            <a:schemeClr val="accent3"/>
          </a:solidFill>
          <a:ln w="9525" cap="flat" cmpd="sng" algn="ctr">
            <a:solidFill>
              <a:schemeClr val="tx1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 anchorCtr="0"/>
          <a:lstStyle/>
          <a:p>
            <a:pPr marL="0" indent="0" algn="ctr" defTabSz="1080135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ko-KR" altLang="en-US" sz="1000" b="0" i="0">
                <a:solidFill>
                  <a:schemeClr val="tx1"/>
                </a:solidFill>
                <a:latin typeface="Arial"/>
                <a:cs typeface="Arial"/>
              </a:rPr>
              <a:t>보행자가 있는가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6700952" y="4957972"/>
            <a:ext cx="1656206" cy="529508"/>
          </a:xfrm>
          <a:prstGeom prst="rect">
            <a:avLst/>
          </a:prstGeom>
          <a:solidFill>
            <a:schemeClr val="accent3"/>
          </a:solidFill>
          <a:ln w="9525" cap="flat" cmpd="sng" algn="ctr">
            <a:solidFill>
              <a:schemeClr val="tx1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 anchorCtr="0"/>
          <a:lstStyle/>
          <a:p>
            <a:pPr marL="0" indent="0" algn="ctr" defTabSz="1080135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ko-KR" altLang="en-US" sz="1000" b="1">
                <a:latin typeface="Arial"/>
                <a:cs typeface="Arial"/>
              </a:rPr>
              <a:t>보행자 차도로 접근 중</a:t>
            </a:r>
          </a:p>
          <a:p>
            <a:pPr marL="0" indent="0" algn="ctr" defTabSz="1080135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1000" b="1" i="0">
                <a:solidFill>
                  <a:schemeClr val="tx1"/>
                </a:solidFill>
                <a:latin typeface="Arial"/>
                <a:cs typeface="Arial"/>
              </a:rPr>
              <a:t>(</a:t>
            </a:r>
            <a:r>
              <a:rPr lang="ko-KR" altLang="en-US" sz="1000" b="1" i="0">
                <a:solidFill>
                  <a:schemeClr val="tx1"/>
                </a:solidFill>
                <a:latin typeface="Arial"/>
                <a:cs typeface="Arial"/>
              </a:rPr>
              <a:t>전광판 </a:t>
            </a:r>
            <a:r>
              <a:rPr lang="en-US" altLang="ko-KR" sz="1000" b="1" i="0">
                <a:solidFill>
                  <a:schemeClr val="tx1"/>
                </a:solidFill>
                <a:latin typeface="Arial"/>
                <a:cs typeface="Arial"/>
              </a:rPr>
              <a:t>&amp; </a:t>
            </a:r>
            <a:r>
              <a:rPr lang="ko-KR" altLang="en-US" sz="1000" b="1" i="0">
                <a:solidFill>
                  <a:schemeClr val="tx1"/>
                </a:solidFill>
                <a:latin typeface="Arial"/>
                <a:cs typeface="Arial"/>
              </a:rPr>
              <a:t>모바일 주의</a:t>
            </a:r>
            <a:r>
              <a:rPr lang="en-US" altLang="ko-KR" sz="1000" b="1" i="0">
                <a:solidFill>
                  <a:schemeClr val="tx1"/>
                </a:solidFill>
                <a:latin typeface="Arial"/>
                <a:cs typeface="Arial"/>
              </a:rPr>
              <a:t>)</a:t>
            </a:r>
            <a:endParaRPr lang="ko-KR" altLang="en-US" sz="1000" b="1" i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31" name="다이아몬드 30"/>
          <p:cNvSpPr/>
          <p:nvPr/>
        </p:nvSpPr>
        <p:spPr>
          <a:xfrm>
            <a:off x="3819112" y="1788553"/>
            <a:ext cx="1967066" cy="704795"/>
          </a:xfrm>
          <a:prstGeom prst="diamond">
            <a:avLst/>
          </a:prstGeom>
          <a:solidFill>
            <a:schemeClr val="accent3"/>
          </a:solidFill>
          <a:ln w="9525" cap="flat" cmpd="sng" algn="ctr">
            <a:solidFill>
              <a:schemeClr val="tx1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 anchorCtr="0"/>
          <a:lstStyle/>
          <a:p>
            <a:pPr marL="0" indent="0" algn="ctr" defTabSz="1080135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ko-KR" altLang="en-US" sz="1000" b="0" i="0">
                <a:solidFill>
                  <a:schemeClr val="tx1"/>
                </a:solidFill>
                <a:latin typeface="Arial"/>
                <a:cs typeface="Arial"/>
              </a:rPr>
              <a:t>차가 접근 중인가</a:t>
            </a:r>
          </a:p>
        </p:txBody>
      </p:sp>
      <p:sp>
        <p:nvSpPr>
          <p:cNvPr id="38" name="다이아몬드 37"/>
          <p:cNvSpPr/>
          <p:nvPr/>
        </p:nvSpPr>
        <p:spPr>
          <a:xfrm>
            <a:off x="6553200" y="1828800"/>
            <a:ext cx="1967066" cy="704795"/>
          </a:xfrm>
          <a:prstGeom prst="diamond">
            <a:avLst/>
          </a:prstGeom>
          <a:solidFill>
            <a:schemeClr val="accent3"/>
          </a:solidFill>
          <a:ln w="9525" cap="flat" cmpd="sng" algn="ctr">
            <a:solidFill>
              <a:schemeClr val="tx1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 anchorCtr="0"/>
          <a:lstStyle/>
          <a:p>
            <a:pPr marL="0" indent="0" algn="ctr" defTabSz="1080135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ko-KR" altLang="en-US" sz="1000" b="0" i="0">
                <a:solidFill>
                  <a:schemeClr val="tx1"/>
                </a:solidFill>
                <a:latin typeface="Arial"/>
                <a:cs typeface="Arial"/>
              </a:rPr>
              <a:t>보행자가 차도에 있는가</a:t>
            </a:r>
          </a:p>
        </p:txBody>
      </p:sp>
      <p:cxnSp>
        <p:nvCxnSpPr>
          <p:cNvPr id="42" name="직선 화살표 연결선 41"/>
          <p:cNvCxnSpPr>
            <a:stCxn id="6" idx="3"/>
            <a:endCxn id="31" idx="1"/>
          </p:cNvCxnSpPr>
          <p:nvPr/>
        </p:nvCxnSpPr>
        <p:spPr>
          <a:xfrm>
            <a:off x="3327346" y="2121174"/>
            <a:ext cx="491766" cy="1977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tailEnd type="triangle"/>
          </a:ln>
          <a:effectLst/>
        </p:spPr>
      </p:cxnSp>
      <p:cxnSp>
        <p:nvCxnSpPr>
          <p:cNvPr id="44" name="직선 화살표 연결선 43"/>
          <p:cNvCxnSpPr>
            <a:stCxn id="31" idx="3"/>
            <a:endCxn id="38" idx="1"/>
          </p:cNvCxnSpPr>
          <p:nvPr/>
        </p:nvCxnSpPr>
        <p:spPr>
          <a:xfrm>
            <a:off x="5786178" y="2140951"/>
            <a:ext cx="767022" cy="4024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tailEnd type="triangle"/>
          </a:ln>
          <a:effectLst/>
        </p:spPr>
      </p:cxnSp>
      <p:cxnSp>
        <p:nvCxnSpPr>
          <p:cNvPr id="45" name="직선 화살표 연결선 44"/>
          <p:cNvCxnSpPr>
            <a:stCxn id="31" idx="2"/>
            <a:endCxn id="22" idx="0"/>
          </p:cNvCxnSpPr>
          <p:nvPr/>
        </p:nvCxnSpPr>
        <p:spPr>
          <a:xfrm>
            <a:off x="4802645" y="2493348"/>
            <a:ext cx="0" cy="25175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tailEnd type="triangle"/>
          </a:ln>
          <a:effectLst/>
        </p:spPr>
      </p:cxnSp>
      <p:cxnSp>
        <p:nvCxnSpPr>
          <p:cNvPr id="48" name="직선 화살표 연결선 47"/>
          <p:cNvCxnSpPr>
            <a:stCxn id="22" idx="3"/>
            <a:endCxn id="14" idx="1"/>
          </p:cNvCxnSpPr>
          <p:nvPr/>
        </p:nvCxnSpPr>
        <p:spPr>
          <a:xfrm>
            <a:off x="5786178" y="3097497"/>
            <a:ext cx="922452" cy="5605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tailEnd type="triangle"/>
          </a:ln>
          <a:effectLst/>
        </p:spPr>
      </p:cxnSp>
      <p:cxnSp>
        <p:nvCxnSpPr>
          <p:cNvPr id="51" name="직선 화살표 연결선 50"/>
          <p:cNvCxnSpPr>
            <a:stCxn id="22" idx="2"/>
            <a:endCxn id="21" idx="0"/>
          </p:cNvCxnSpPr>
          <p:nvPr/>
        </p:nvCxnSpPr>
        <p:spPr>
          <a:xfrm>
            <a:off x="4802645" y="3449894"/>
            <a:ext cx="0" cy="29684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tailEnd type="triangle"/>
          </a:ln>
          <a:effectLst/>
        </p:spPr>
      </p:cxnSp>
      <p:cxnSp>
        <p:nvCxnSpPr>
          <p:cNvPr id="54" name="직선 화살표 연결선 53"/>
          <p:cNvCxnSpPr>
            <a:stCxn id="21" idx="2"/>
            <a:endCxn id="15" idx="0"/>
          </p:cNvCxnSpPr>
          <p:nvPr/>
        </p:nvCxnSpPr>
        <p:spPr>
          <a:xfrm>
            <a:off x="4802645" y="4451535"/>
            <a:ext cx="0" cy="50643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tailEnd type="triangle"/>
          </a:ln>
          <a:effectLst/>
        </p:spPr>
      </p:cxnSp>
      <p:cxnSp>
        <p:nvCxnSpPr>
          <p:cNvPr id="57" name="직선 화살표 연결선 56"/>
          <p:cNvCxnSpPr>
            <a:stCxn id="21" idx="3"/>
            <a:endCxn id="9" idx="1"/>
          </p:cNvCxnSpPr>
          <p:nvPr/>
        </p:nvCxnSpPr>
        <p:spPr>
          <a:xfrm>
            <a:off x="5786178" y="4099138"/>
            <a:ext cx="767022" cy="2396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tailEnd type="triangle"/>
          </a:ln>
          <a:effectLst/>
        </p:spPr>
      </p:cxnSp>
      <p:cxnSp>
        <p:nvCxnSpPr>
          <p:cNvPr id="60" name="직선 화살표 연결선 59"/>
          <p:cNvCxnSpPr>
            <a:stCxn id="9" idx="0"/>
            <a:endCxn id="14" idx="2"/>
          </p:cNvCxnSpPr>
          <p:nvPr/>
        </p:nvCxnSpPr>
        <p:spPr>
          <a:xfrm flipV="1">
            <a:off x="7536733" y="3418307"/>
            <a:ext cx="0" cy="35239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tailEnd type="triangle"/>
          </a:ln>
          <a:effectLst/>
        </p:spPr>
      </p:cxnSp>
      <p:cxnSp>
        <p:nvCxnSpPr>
          <p:cNvPr id="63" name="직선 화살표 연결선 62"/>
          <p:cNvCxnSpPr>
            <a:stCxn id="9" idx="2"/>
            <a:endCxn id="29" idx="0"/>
          </p:cNvCxnSpPr>
          <p:nvPr/>
        </p:nvCxnSpPr>
        <p:spPr>
          <a:xfrm flipH="1">
            <a:off x="7529055" y="4475500"/>
            <a:ext cx="7678" cy="48247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tailEnd type="triangle"/>
          </a:ln>
          <a:effectLst/>
        </p:spPr>
      </p:cxnSp>
      <p:cxnSp>
        <p:nvCxnSpPr>
          <p:cNvPr id="78" name="직선 화살표 연결선 77"/>
          <p:cNvCxnSpPr>
            <a:stCxn id="38" idx="3"/>
            <a:endCxn id="16" idx="1"/>
          </p:cNvCxnSpPr>
          <p:nvPr/>
        </p:nvCxnSpPr>
        <p:spPr>
          <a:xfrm>
            <a:off x="8520266" y="2181198"/>
            <a:ext cx="745106" cy="2595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tailEnd type="triangle"/>
          </a:ln>
          <a:effectLst/>
        </p:spPr>
      </p:cxnSp>
      <p:cxnSp>
        <p:nvCxnSpPr>
          <p:cNvPr id="231" name="직선 화살표 연결선 230"/>
          <p:cNvCxnSpPr>
            <a:stCxn id="38" idx="2"/>
            <a:endCxn id="14" idx="0"/>
          </p:cNvCxnSpPr>
          <p:nvPr/>
        </p:nvCxnSpPr>
        <p:spPr>
          <a:xfrm>
            <a:off x="7536733" y="2533595"/>
            <a:ext cx="0" cy="35520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tailEnd type="triangle"/>
          </a:ln>
          <a:effectLst/>
        </p:spPr>
      </p:cxnSp>
      <p:sp>
        <p:nvSpPr>
          <p:cNvPr id="318" name="TextBox 317"/>
          <p:cNvSpPr txBox="1"/>
          <p:nvPr/>
        </p:nvSpPr>
        <p:spPr>
          <a:xfrm>
            <a:off x="5990531" y="1930149"/>
            <a:ext cx="380232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/>
            <a:r>
              <a:rPr lang="en-US" altLang="ko-KR" sz="1200"/>
              <a:t>No</a:t>
            </a:r>
            <a:endParaRPr lang="ko-KR" altLang="en-US" sz="1200"/>
          </a:p>
        </p:txBody>
      </p:sp>
      <p:sp>
        <p:nvSpPr>
          <p:cNvPr id="319" name="TextBox 318"/>
          <p:cNvSpPr txBox="1"/>
          <p:nvPr/>
        </p:nvSpPr>
        <p:spPr>
          <a:xfrm>
            <a:off x="7529055" y="2533595"/>
            <a:ext cx="380232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/>
            <a:r>
              <a:rPr lang="en-US" altLang="ko-KR" sz="1200"/>
              <a:t>No</a:t>
            </a:r>
            <a:endParaRPr lang="ko-KR" altLang="en-US" sz="1200"/>
          </a:p>
        </p:txBody>
      </p:sp>
      <p:sp>
        <p:nvSpPr>
          <p:cNvPr id="320" name="TextBox 319"/>
          <p:cNvSpPr txBox="1"/>
          <p:nvPr/>
        </p:nvSpPr>
        <p:spPr>
          <a:xfrm>
            <a:off x="8664551" y="1951825"/>
            <a:ext cx="435056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/>
            <a:r>
              <a:rPr lang="en-US" altLang="ko-KR" sz="1200"/>
              <a:t>Yes</a:t>
            </a:r>
            <a:endParaRPr lang="ko-KR" altLang="en-US" sz="1200"/>
          </a:p>
        </p:txBody>
      </p:sp>
      <p:sp>
        <p:nvSpPr>
          <p:cNvPr id="321" name="TextBox 320"/>
          <p:cNvSpPr txBox="1"/>
          <p:nvPr/>
        </p:nvSpPr>
        <p:spPr>
          <a:xfrm>
            <a:off x="4810324" y="2490367"/>
            <a:ext cx="435056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/>
            <a:r>
              <a:rPr lang="en-US" altLang="ko-KR" sz="1200"/>
              <a:t>Yes</a:t>
            </a:r>
            <a:endParaRPr lang="ko-KR" altLang="en-US" sz="1200"/>
          </a:p>
        </p:txBody>
      </p:sp>
      <p:sp>
        <p:nvSpPr>
          <p:cNvPr id="322" name="TextBox 321"/>
          <p:cNvSpPr txBox="1"/>
          <p:nvPr/>
        </p:nvSpPr>
        <p:spPr>
          <a:xfrm>
            <a:off x="4802645" y="3437648"/>
            <a:ext cx="435056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/>
            <a:r>
              <a:rPr lang="en-US" altLang="ko-KR" sz="1200"/>
              <a:t>Yes</a:t>
            </a:r>
            <a:endParaRPr lang="ko-KR" altLang="en-US" sz="1200"/>
          </a:p>
        </p:txBody>
      </p:sp>
      <p:sp>
        <p:nvSpPr>
          <p:cNvPr id="323" name="TextBox 322"/>
          <p:cNvSpPr txBox="1"/>
          <p:nvPr/>
        </p:nvSpPr>
        <p:spPr>
          <a:xfrm>
            <a:off x="4802645" y="4511577"/>
            <a:ext cx="435056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/>
            <a:r>
              <a:rPr lang="en-US" altLang="ko-KR" sz="1200"/>
              <a:t>Yes</a:t>
            </a:r>
            <a:endParaRPr lang="ko-KR" altLang="en-US" sz="1200"/>
          </a:p>
        </p:txBody>
      </p:sp>
      <p:sp>
        <p:nvSpPr>
          <p:cNvPr id="324" name="TextBox 323"/>
          <p:cNvSpPr txBox="1"/>
          <p:nvPr/>
        </p:nvSpPr>
        <p:spPr>
          <a:xfrm>
            <a:off x="6057288" y="2875734"/>
            <a:ext cx="380232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/>
            <a:r>
              <a:rPr lang="en-US" altLang="ko-KR" sz="1200"/>
              <a:t>No</a:t>
            </a:r>
            <a:endParaRPr lang="ko-KR" altLang="en-US" sz="1200"/>
          </a:p>
        </p:txBody>
      </p:sp>
      <p:sp>
        <p:nvSpPr>
          <p:cNvPr id="325" name="TextBox 324"/>
          <p:cNvSpPr txBox="1"/>
          <p:nvPr/>
        </p:nvSpPr>
        <p:spPr>
          <a:xfrm>
            <a:off x="5990531" y="3784440"/>
            <a:ext cx="380232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/>
            <a:r>
              <a:rPr lang="en-US" altLang="ko-KR" sz="1200"/>
              <a:t>No</a:t>
            </a:r>
            <a:endParaRPr lang="ko-KR" altLang="en-US" sz="1200"/>
          </a:p>
        </p:txBody>
      </p:sp>
      <p:sp>
        <p:nvSpPr>
          <p:cNvPr id="327" name="TextBox 326"/>
          <p:cNvSpPr txBox="1"/>
          <p:nvPr/>
        </p:nvSpPr>
        <p:spPr>
          <a:xfrm>
            <a:off x="7562822" y="3504043"/>
            <a:ext cx="380232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/>
            <a:r>
              <a:rPr lang="en-US" altLang="ko-KR" sz="1200"/>
              <a:t>No</a:t>
            </a:r>
            <a:endParaRPr lang="ko-KR" altLang="en-US" sz="1200"/>
          </a:p>
        </p:txBody>
      </p:sp>
      <p:sp>
        <p:nvSpPr>
          <p:cNvPr id="340" name="TextBox 339"/>
          <p:cNvSpPr txBox="1"/>
          <p:nvPr/>
        </p:nvSpPr>
        <p:spPr>
          <a:xfrm>
            <a:off x="7542036" y="4505905"/>
            <a:ext cx="435056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/>
            <a:r>
              <a:rPr lang="en-US" altLang="ko-KR" sz="1200"/>
              <a:t>Yes</a:t>
            </a:r>
            <a:endParaRPr lang="ko-KR" altLang="en-US" sz="12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 flipH="1">
            <a:off x="2057400" y="1064938"/>
            <a:ext cx="2363858" cy="5291415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사다리꼴 7"/>
          <p:cNvSpPr/>
          <p:nvPr/>
        </p:nvSpPr>
        <p:spPr>
          <a:xfrm rot="3998062">
            <a:off x="7672589" y="91981"/>
            <a:ext cx="1770699" cy="2566650"/>
          </a:xfrm>
          <a:prstGeom prst="trapezoid">
            <a:avLst>
              <a:gd name="adj" fmla="val 35792"/>
            </a:avLst>
          </a:prstGeom>
          <a:solidFill>
            <a:srgbClr val="FFFF00">
              <a:alpha val="55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>
            <a:alphaModFix/>
            <a:lum/>
          </a:blip>
          <a:stretch>
            <a:fillRect/>
          </a:stretch>
        </p:blipFill>
        <p:spPr>
          <a:xfrm>
            <a:off x="2599290" y="5099919"/>
            <a:ext cx="643080" cy="1018431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4">
            <a:alphaModFix/>
            <a:lum/>
          </a:blip>
          <a:stretch>
            <a:fillRect/>
          </a:stretch>
        </p:blipFill>
        <p:spPr>
          <a:xfrm>
            <a:off x="4181278" y="1269731"/>
            <a:ext cx="2369387" cy="1186140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5">
            <a:alphaModFix/>
            <a:lum/>
          </a:blip>
          <a:stretch>
            <a:fillRect/>
          </a:stretch>
        </p:blipFill>
        <p:spPr>
          <a:xfrm>
            <a:off x="2599290" y="4938852"/>
            <a:ext cx="160908" cy="322688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5">
            <a:alphaModFix/>
            <a:lum/>
          </a:blip>
          <a:stretch>
            <a:fillRect/>
          </a:stretch>
        </p:blipFill>
        <p:spPr>
          <a:xfrm>
            <a:off x="3933557" y="3222463"/>
            <a:ext cx="160908" cy="32268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82267" y="1120423"/>
            <a:ext cx="1679307" cy="50976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ko-KR" altLang="en-US" sz="3200"/>
              <a:t>인도</a:t>
            </a:r>
            <a:r>
              <a:rPr lang="en-US" altLang="ko-KR" sz="3200"/>
              <a:t>	</a:t>
            </a:r>
            <a:r>
              <a:rPr lang="ko-KR" altLang="en-US" sz="3200"/>
              <a:t>차도</a:t>
            </a:r>
          </a:p>
        </p:txBody>
      </p:sp>
      <p:sp>
        <p:nvSpPr>
          <p:cNvPr id="7" name="모서리가 접힌 도형 6"/>
          <p:cNvSpPr/>
          <p:nvPr/>
        </p:nvSpPr>
        <p:spPr>
          <a:xfrm>
            <a:off x="6827250" y="3246241"/>
            <a:ext cx="3461376" cy="2316359"/>
          </a:xfrm>
          <a:prstGeom prst="foldedCorner">
            <a:avLst>
              <a:gd name="adj" fmla="val 16667"/>
            </a:avLst>
          </a:prstGeom>
          <a:noFill/>
          <a:ln w="22225" cmpd="sng">
            <a:solidFill>
              <a:schemeClr val="tx1">
                <a:alpha val="66000"/>
              </a:schemeClr>
            </a:solidFill>
          </a:ln>
          <a:effectLst>
            <a:outerShdw blurRad="50800" dist="50800" dir="5400000" algn="ctr" rotWithShape="0">
              <a:schemeClr val="tx1">
                <a:alpha val="13000"/>
              </a:scheme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342900" indent="-342900" defTabSz="1080135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+mj-lt"/>
              <a:buAutoNum type="arabicPeriod"/>
            </a:pPr>
            <a:r>
              <a:rPr lang="en-US" altLang="ko-KR" sz="1800" b="0">
                <a:solidFill>
                  <a:schemeClr val="tx1"/>
                </a:solidFill>
                <a:latin typeface="맑은 고딕"/>
                <a:ea typeface="맑은 고딕"/>
              </a:rPr>
              <a:t>인도와 차도 경계를 촬영.</a:t>
            </a:r>
          </a:p>
          <a:p>
            <a:pPr marL="342900" indent="-342900" defTabSz="1080135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+mj-lt"/>
              <a:buAutoNum type="arabicPeriod" startAt="2"/>
            </a:pPr>
            <a:r>
              <a:rPr lang="en-US" altLang="ko-KR" sz="1800" b="0">
                <a:solidFill>
                  <a:schemeClr val="tx1"/>
                </a:solidFill>
                <a:latin typeface="맑은 고딕"/>
                <a:ea typeface="맑은 고딕"/>
              </a:rPr>
              <a:t>어린이가 </a:t>
            </a:r>
            <a:r>
              <a:rPr lang="ko-KR" altLang="en-US" sz="1800" b="0">
                <a:solidFill>
                  <a:schemeClr val="tx1"/>
                </a:solidFill>
                <a:latin typeface="맑은 고딕"/>
                <a:ea typeface="맑은 고딕"/>
              </a:rPr>
              <a:t>차도에 있으며 차량이 접근하는 경우 인식</a:t>
            </a:r>
          </a:p>
          <a:p>
            <a:pPr marL="342900" indent="-342900" defTabSz="1080135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+mj-lt"/>
              <a:buAutoNum type="arabicPeriod" startAt="2"/>
            </a:pPr>
            <a:r>
              <a:rPr lang="ko-KR" altLang="en-US" sz="1800" b="0">
                <a:solidFill>
                  <a:schemeClr val="tx1"/>
                </a:solidFill>
                <a:latin typeface="맑은 고딕"/>
                <a:ea typeface="맑은 고딕"/>
              </a:rPr>
              <a:t>전광판과 </a:t>
            </a:r>
            <a:r>
              <a:rPr lang="en-US" altLang="ko-KR" sz="1800" b="0">
                <a:solidFill>
                  <a:schemeClr val="tx1"/>
                </a:solidFill>
                <a:latin typeface="맑은 고딕"/>
                <a:ea typeface="맑은 고딕"/>
              </a:rPr>
              <a:t>운전자 휴대폰으로 어린</a:t>
            </a:r>
            <a:r>
              <a:rPr lang="ko-KR" altLang="en-US" sz="1800" b="0">
                <a:solidFill>
                  <a:schemeClr val="tx1"/>
                </a:solidFill>
                <a:latin typeface="맑은 고딕"/>
                <a:ea typeface="맑은 고딕"/>
              </a:rPr>
              <a:t>이가 차도에 있음을</a:t>
            </a:r>
            <a:r>
              <a:rPr lang="en-US" altLang="ko-KR" sz="1800" b="0">
                <a:solidFill>
                  <a:schemeClr val="tx1"/>
                </a:solidFill>
                <a:latin typeface="맑은 고딕"/>
                <a:ea typeface="맑은 고딕"/>
              </a:rPr>
              <a:t> 알림.</a:t>
            </a:r>
            <a:endParaRPr lang="ko-KR" altLang="en-US" sz="1800" b="0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5213081" y="2459746"/>
            <a:ext cx="787953" cy="1525433"/>
            <a:chOff x="6181725" y="1885950"/>
            <a:chExt cx="904875" cy="1750060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 rotWithShape="1">
            <a:blip r:embed="rId6">
              <a:alphaModFix/>
              <a:lum/>
            </a:blip>
            <a:srcRect/>
            <a:stretch>
              <a:fillRect/>
            </a:stretch>
          </p:blipFill>
          <p:spPr>
            <a:xfrm>
              <a:off x="6181725" y="1885950"/>
              <a:ext cx="904875" cy="1750060"/>
            </a:xfrm>
            <a:prstGeom prst="rect">
              <a:avLst/>
            </a:prstGeom>
            <a:noFill/>
          </p:spPr>
        </p:pic>
        <p:sp>
          <p:nvSpPr>
            <p:cNvPr id="2" name="직사각형 1"/>
            <p:cNvSpPr/>
            <p:nvPr/>
          </p:nvSpPr>
          <p:spPr>
            <a:xfrm>
              <a:off x="6223000" y="2063115"/>
              <a:ext cx="800735" cy="1216025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ko-KR" altLang="en-US"/>
                <a:t>경보</a:t>
              </a: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1511954" y="446622"/>
            <a:ext cx="57270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b="1"/>
              <a:t>시나리오 </a:t>
            </a:r>
            <a:r>
              <a:rPr lang="en-US" altLang="ko-KR" b="1"/>
              <a:t>1 – </a:t>
            </a:r>
            <a:r>
              <a:rPr lang="ko-KR" altLang="en-US" b="1"/>
              <a:t>차도에 보행자 </a:t>
            </a:r>
            <a:r>
              <a:rPr lang="en-US" altLang="ko-KR" b="1"/>
              <a:t>&amp; </a:t>
            </a:r>
            <a:r>
              <a:rPr lang="ko-KR" altLang="en-US" b="1"/>
              <a:t>차량 접근</a:t>
            </a:r>
            <a:endParaRPr lang="ko-KR" altLang="en-US" sz="240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440180"/>
            <a:fld id="{5939B1FA-81F2-4940-9AF3-5EAFB5D6669B}" type="slidenum">
              <a:rPr lang="en-US" altLang="en-US">
                <a:solidFill>
                  <a:prstClr val="black">
                    <a:tint val="75000"/>
                  </a:prstClr>
                </a:solidFill>
              </a:rPr>
              <a:pPr defTabSz="1440180"/>
              <a:t>14</a:t>
            </a:fld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2050" name="Picture 2" descr="고속도로 led 전광판에 대한 이미지 검색결과"/>
          <p:cNvPicPr>
            <a:picLocks noChangeAspect="1" noChangeArrowheads="1"/>
          </p:cNvPicPr>
          <p:nvPr/>
        </p:nvPicPr>
        <p:blipFill rotWithShape="1">
          <a:blip r:embed="rId7">
            <a:alphaModFix/>
            <a:lum/>
          </a:blip>
          <a:srcRect l="26810" t="1570" r="20860" b="39020"/>
          <a:stretch>
            <a:fillRect/>
          </a:stretch>
        </p:blipFill>
        <p:spPr>
          <a:xfrm>
            <a:off x="433521" y="1775384"/>
            <a:ext cx="2561957" cy="193526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0156 0.33889 " pathEditMode="relative" ptsTypes="">
                                      <p:cBhvr>
                                        <p:cTn id="6" dur="2000" ac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 flipH="1">
            <a:off x="2057400" y="1064938"/>
            <a:ext cx="2363858" cy="5291415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사다리꼴 7"/>
          <p:cNvSpPr/>
          <p:nvPr/>
        </p:nvSpPr>
        <p:spPr>
          <a:xfrm rot="3998062">
            <a:off x="7672589" y="91981"/>
            <a:ext cx="1770699" cy="2566650"/>
          </a:xfrm>
          <a:prstGeom prst="trapezoid">
            <a:avLst>
              <a:gd name="adj" fmla="val 35792"/>
            </a:avLst>
          </a:prstGeom>
          <a:solidFill>
            <a:srgbClr val="FFFF00">
              <a:alpha val="55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>
            <a:alphaModFix/>
            <a:lum/>
          </a:blip>
          <a:stretch>
            <a:fillRect/>
          </a:stretch>
        </p:blipFill>
        <p:spPr>
          <a:xfrm>
            <a:off x="1465811" y="4938852"/>
            <a:ext cx="643080" cy="1018431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4">
            <a:alphaModFix/>
            <a:lum/>
          </a:blip>
          <a:stretch>
            <a:fillRect/>
          </a:stretch>
        </p:blipFill>
        <p:spPr>
          <a:xfrm>
            <a:off x="4181278" y="1269731"/>
            <a:ext cx="2369387" cy="1186140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5">
            <a:alphaModFix/>
            <a:lum/>
          </a:blip>
          <a:stretch>
            <a:fillRect/>
          </a:stretch>
        </p:blipFill>
        <p:spPr>
          <a:xfrm>
            <a:off x="2599290" y="4938852"/>
            <a:ext cx="160908" cy="322688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5">
            <a:alphaModFix/>
            <a:lum/>
          </a:blip>
          <a:stretch>
            <a:fillRect/>
          </a:stretch>
        </p:blipFill>
        <p:spPr>
          <a:xfrm>
            <a:off x="3933557" y="3222463"/>
            <a:ext cx="160908" cy="32268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82267" y="1120423"/>
            <a:ext cx="1679307" cy="50976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ko-KR" altLang="en-US" sz="3200"/>
              <a:t>인도</a:t>
            </a:r>
            <a:r>
              <a:rPr lang="en-US" altLang="ko-KR" sz="3200"/>
              <a:t>	</a:t>
            </a:r>
            <a:r>
              <a:rPr lang="ko-KR" altLang="en-US" sz="3200"/>
              <a:t>차도</a:t>
            </a:r>
          </a:p>
        </p:txBody>
      </p:sp>
      <p:sp>
        <p:nvSpPr>
          <p:cNvPr id="7" name="모서리가 접힌 도형 6"/>
          <p:cNvSpPr/>
          <p:nvPr/>
        </p:nvSpPr>
        <p:spPr>
          <a:xfrm>
            <a:off x="6827250" y="3246241"/>
            <a:ext cx="3461376" cy="2316359"/>
          </a:xfrm>
          <a:prstGeom prst="foldedCorner">
            <a:avLst>
              <a:gd name="adj" fmla="val 16667"/>
            </a:avLst>
          </a:prstGeom>
          <a:noFill/>
          <a:ln w="22225" cmpd="sng">
            <a:solidFill>
              <a:schemeClr val="tx1">
                <a:alpha val="66000"/>
              </a:schemeClr>
            </a:solidFill>
          </a:ln>
          <a:effectLst>
            <a:outerShdw blurRad="50800" dist="50800" dir="5400000" algn="ctr" rotWithShape="0">
              <a:schemeClr val="tx1">
                <a:alpha val="13000"/>
              </a:scheme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342900" indent="-342900" defTabSz="1080135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+mj-lt"/>
              <a:buAutoNum type="arabicPeriod"/>
            </a:pPr>
            <a:r>
              <a:rPr lang="en-US" altLang="ko-KR" sz="1800" b="0">
                <a:solidFill>
                  <a:schemeClr val="tx1"/>
                </a:solidFill>
                <a:latin typeface="맑은 고딕"/>
                <a:ea typeface="맑은 고딕"/>
              </a:rPr>
              <a:t>인도와 차도 경계를 촬영.</a:t>
            </a:r>
          </a:p>
          <a:p>
            <a:pPr marL="342900" indent="-342900" defTabSz="1080135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+mj-lt"/>
              <a:buAutoNum type="arabicPeriod" startAt="2"/>
            </a:pPr>
            <a:r>
              <a:rPr lang="en-US" altLang="ko-KR" sz="1800" b="0">
                <a:solidFill>
                  <a:schemeClr val="tx1"/>
                </a:solidFill>
                <a:latin typeface="맑은 고딕"/>
                <a:ea typeface="맑은 고딕"/>
              </a:rPr>
              <a:t>어린이가 차도로 뛰어</a:t>
            </a:r>
            <a:r>
              <a:rPr lang="ko-KR" altLang="en-US" sz="1800" b="0">
                <a:solidFill>
                  <a:schemeClr val="tx1"/>
                </a:solidFill>
                <a:latin typeface="맑은 고딕"/>
                <a:ea typeface="맑은 고딕"/>
              </a:rPr>
              <a:t>드는 행동</a:t>
            </a:r>
            <a:r>
              <a:rPr lang="en-US" altLang="ko-KR" sz="1800" b="0">
                <a:solidFill>
                  <a:schemeClr val="tx1"/>
                </a:solidFill>
                <a:latin typeface="맑은 고딕"/>
                <a:ea typeface="맑은 고딕"/>
              </a:rPr>
              <a:t> 인식</a:t>
            </a:r>
          </a:p>
          <a:p>
            <a:pPr marL="342900" indent="-342900" defTabSz="1080135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+mj-lt"/>
              <a:buAutoNum type="arabicPeriod" startAt="2"/>
            </a:pPr>
            <a:r>
              <a:rPr lang="ko-KR" altLang="en-US" sz="1800" b="0">
                <a:solidFill>
                  <a:schemeClr val="tx1"/>
                </a:solidFill>
                <a:latin typeface="맑은 고딕"/>
                <a:ea typeface="맑은 고딕"/>
              </a:rPr>
              <a:t>전광판과 </a:t>
            </a:r>
            <a:r>
              <a:rPr lang="en-US" altLang="ko-KR" sz="1800" b="0">
                <a:solidFill>
                  <a:schemeClr val="tx1"/>
                </a:solidFill>
                <a:latin typeface="맑은 고딕"/>
                <a:ea typeface="맑은 고딕"/>
              </a:rPr>
              <a:t>운전자 휴대폰으로 어린이의 접근 알림.</a:t>
            </a:r>
            <a:endParaRPr lang="ko-KR" altLang="en-US" sz="1800" b="0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5213081" y="2459746"/>
            <a:ext cx="787953" cy="1525433"/>
            <a:chOff x="5213081" y="2459746"/>
            <a:chExt cx="787953" cy="1525433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 rotWithShape="1">
            <a:blip r:embed="rId6">
              <a:alphaModFix/>
              <a:lum/>
            </a:blip>
            <a:srcRect/>
            <a:stretch>
              <a:fillRect/>
            </a:stretch>
          </p:blipFill>
          <p:spPr>
            <a:xfrm>
              <a:off x="5213081" y="2459746"/>
              <a:ext cx="787953" cy="1525433"/>
            </a:xfrm>
            <a:prstGeom prst="rect">
              <a:avLst/>
            </a:prstGeom>
            <a:noFill/>
          </p:spPr>
        </p:pic>
        <p:sp>
          <p:nvSpPr>
            <p:cNvPr id="2" name="직사각형 1"/>
            <p:cNvSpPr/>
            <p:nvPr/>
          </p:nvSpPr>
          <p:spPr>
            <a:xfrm>
              <a:off x="5249023" y="2614171"/>
              <a:ext cx="697269" cy="1059943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ko-KR" altLang="en-US"/>
                <a:t>주의</a:t>
              </a: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1511954" y="446622"/>
            <a:ext cx="59556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b="1"/>
              <a:t>시나리오 </a:t>
            </a:r>
            <a:r>
              <a:rPr lang="en-US" altLang="ko-KR" b="1"/>
              <a:t>2 – </a:t>
            </a:r>
            <a:r>
              <a:rPr lang="ko-KR" altLang="en-US" b="1"/>
              <a:t>보행자 접근 </a:t>
            </a:r>
            <a:r>
              <a:rPr lang="en-US" altLang="ko-KR" b="1"/>
              <a:t>&amp; </a:t>
            </a:r>
            <a:r>
              <a:rPr lang="ko-KR" altLang="en-US" b="1"/>
              <a:t>차량 접근</a:t>
            </a:r>
            <a:endParaRPr lang="ko-KR" altLang="en-US" sz="240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440180"/>
            <a:fld id="{5939B1FA-81F2-4940-9AF3-5EAFB5D6669B}" type="slidenum">
              <a:rPr lang="en-US" altLang="en-US">
                <a:solidFill>
                  <a:prstClr val="black">
                    <a:tint val="75000"/>
                  </a:prstClr>
                </a:solidFill>
              </a:rPr>
              <a:pPr defTabSz="1440180"/>
              <a:t>15</a:t>
            </a:fld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2050" name="Picture 2" descr="고속도로 led 전광판에 대한 이미지 검색결과"/>
          <p:cNvPicPr>
            <a:picLocks noChangeAspect="1" noChangeArrowheads="1"/>
          </p:cNvPicPr>
          <p:nvPr/>
        </p:nvPicPr>
        <p:blipFill rotWithShape="1">
          <a:blip r:embed="rId7">
            <a:alphaModFix/>
            <a:lum/>
          </a:blip>
          <a:srcRect l="26810" t="1570" r="20860" b="39020"/>
          <a:stretch>
            <a:fillRect/>
          </a:stretch>
        </p:blipFill>
        <p:spPr>
          <a:xfrm>
            <a:off x="433521" y="1775384"/>
            <a:ext cx="2561957" cy="193526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0156 0.33889 " pathEditMode="relative" ptsTypes="">
                                      <p:cBhvr>
                                        <p:cTn id="10" dur="2000" ac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 flipH="1">
            <a:off x="2057400" y="1064938"/>
            <a:ext cx="2363858" cy="5291415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사다리꼴 7"/>
          <p:cNvSpPr/>
          <p:nvPr/>
        </p:nvSpPr>
        <p:spPr>
          <a:xfrm rot="3998062">
            <a:off x="7672589" y="91981"/>
            <a:ext cx="1770699" cy="2566650"/>
          </a:xfrm>
          <a:prstGeom prst="trapezoid">
            <a:avLst>
              <a:gd name="adj" fmla="val 35792"/>
            </a:avLst>
          </a:prstGeom>
          <a:solidFill>
            <a:srgbClr val="FFFF00">
              <a:alpha val="55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>
            <a:alphaModFix/>
            <a:lum/>
          </a:blip>
          <a:stretch>
            <a:fillRect/>
          </a:stretch>
        </p:blipFill>
        <p:spPr>
          <a:xfrm>
            <a:off x="3600380" y="5100196"/>
            <a:ext cx="643080" cy="1018431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4">
            <a:alphaModFix/>
            <a:lum/>
          </a:blip>
          <a:stretch>
            <a:fillRect/>
          </a:stretch>
        </p:blipFill>
        <p:spPr>
          <a:xfrm>
            <a:off x="3519926" y="4938852"/>
            <a:ext cx="160908" cy="32268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82267" y="1120423"/>
            <a:ext cx="1679307" cy="50976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ko-KR" altLang="en-US" sz="3200"/>
              <a:t>인도</a:t>
            </a:r>
            <a:r>
              <a:rPr lang="en-US" altLang="ko-KR" sz="3200"/>
              <a:t>	</a:t>
            </a:r>
            <a:r>
              <a:rPr lang="ko-KR" altLang="en-US" sz="3200"/>
              <a:t>차도</a:t>
            </a:r>
          </a:p>
        </p:txBody>
      </p:sp>
      <p:sp>
        <p:nvSpPr>
          <p:cNvPr id="7" name="모서리가 접힌 도형 6"/>
          <p:cNvSpPr/>
          <p:nvPr/>
        </p:nvSpPr>
        <p:spPr>
          <a:xfrm>
            <a:off x="6827250" y="3246241"/>
            <a:ext cx="3461376" cy="2316359"/>
          </a:xfrm>
          <a:prstGeom prst="foldedCorner">
            <a:avLst>
              <a:gd name="adj" fmla="val 16667"/>
            </a:avLst>
          </a:prstGeom>
          <a:noFill/>
          <a:ln w="22225" cmpd="sng">
            <a:solidFill>
              <a:schemeClr val="tx1">
                <a:alpha val="66000"/>
              </a:schemeClr>
            </a:solidFill>
          </a:ln>
          <a:effectLst>
            <a:outerShdw blurRad="50800" dist="50800" dir="5400000" algn="ctr" rotWithShape="0">
              <a:schemeClr val="tx1">
                <a:alpha val="13000"/>
              </a:scheme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342900" indent="-342900" defTabSz="1080135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+mj-lt"/>
              <a:buAutoNum type="arabicPeriod"/>
            </a:pPr>
            <a:r>
              <a:rPr lang="en-US" altLang="ko-KR" sz="1800" b="0">
                <a:solidFill>
                  <a:schemeClr val="tx1"/>
                </a:solidFill>
                <a:latin typeface="맑은 고딕"/>
                <a:ea typeface="맑은 고딕"/>
              </a:rPr>
              <a:t>인도와 차도 경계를 촬영.</a:t>
            </a:r>
          </a:p>
          <a:p>
            <a:pPr marL="342900" indent="-342900" defTabSz="1080135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+mj-lt"/>
              <a:buAutoNum type="arabicPeriod" startAt="2"/>
            </a:pPr>
            <a:r>
              <a:rPr lang="en-US" altLang="ko-KR" sz="1800" b="0">
                <a:solidFill>
                  <a:schemeClr val="tx1"/>
                </a:solidFill>
                <a:latin typeface="맑은 고딕"/>
                <a:ea typeface="맑은 고딕"/>
              </a:rPr>
              <a:t>어린이가</a:t>
            </a:r>
            <a:r>
              <a:rPr lang="en-US" altLang="ko-KR" sz="1800">
                <a:solidFill>
                  <a:schemeClr val="tx1"/>
                </a:solidFill>
                <a:latin typeface="맑은 고딕"/>
                <a:ea typeface="맑은 고딕"/>
              </a:rPr>
              <a:t> </a:t>
            </a:r>
            <a:r>
              <a:rPr lang="ko-KR" altLang="en-US" sz="1800">
                <a:solidFill>
                  <a:schemeClr val="tx1"/>
                </a:solidFill>
                <a:latin typeface="맑은 고딕"/>
                <a:ea typeface="맑은 고딕"/>
              </a:rPr>
              <a:t>인도를 벗어나는 행동을 </a:t>
            </a:r>
            <a:r>
              <a:rPr lang="en-US" altLang="ko-KR" sz="1800" b="0">
                <a:solidFill>
                  <a:schemeClr val="tx1"/>
                </a:solidFill>
                <a:latin typeface="맑은 고딕"/>
                <a:ea typeface="맑은 고딕"/>
              </a:rPr>
              <a:t>인식</a:t>
            </a:r>
          </a:p>
          <a:p>
            <a:pPr marL="342900" indent="-342900" defTabSz="1080135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+mj-lt"/>
              <a:buAutoNum type="arabicPeriod" startAt="2"/>
            </a:pPr>
            <a:r>
              <a:rPr lang="ko-KR" altLang="en-US" sz="1800" b="0">
                <a:solidFill>
                  <a:schemeClr val="tx1"/>
                </a:solidFill>
                <a:latin typeface="맑은 고딕"/>
                <a:ea typeface="맑은 고딕"/>
              </a:rPr>
              <a:t>전광판으로 </a:t>
            </a:r>
            <a:r>
              <a:rPr lang="en-US" altLang="ko-KR" sz="1800" b="0">
                <a:solidFill>
                  <a:schemeClr val="tx1"/>
                </a:solidFill>
                <a:latin typeface="맑은 고딕"/>
                <a:ea typeface="맑은 고딕"/>
              </a:rPr>
              <a:t>어린이</a:t>
            </a:r>
            <a:r>
              <a:rPr lang="ko-KR" altLang="en-US" sz="1800" b="0">
                <a:solidFill>
                  <a:schemeClr val="tx1"/>
                </a:solidFill>
                <a:latin typeface="맑은 고딕"/>
                <a:ea typeface="맑은 고딕"/>
              </a:rPr>
              <a:t>가 횡단 중임을 </a:t>
            </a:r>
            <a:r>
              <a:rPr lang="en-US" altLang="ko-KR" sz="1800" b="0">
                <a:solidFill>
                  <a:schemeClr val="tx1"/>
                </a:solidFill>
                <a:latin typeface="맑은 고딕"/>
                <a:ea typeface="맑은 고딕"/>
              </a:rPr>
              <a:t>알림.</a:t>
            </a:r>
            <a:endParaRPr lang="ko-KR" altLang="en-US" sz="1800" b="0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511954" y="446622"/>
            <a:ext cx="49650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b="1"/>
              <a:t>시나리오 </a:t>
            </a:r>
            <a:r>
              <a:rPr lang="en-US" altLang="ko-KR" b="1"/>
              <a:t>3 – </a:t>
            </a:r>
            <a:r>
              <a:rPr lang="ko-KR" altLang="en-US" b="1"/>
              <a:t>차도에 보행자</a:t>
            </a:r>
            <a:endParaRPr lang="ko-KR" altLang="en-US" sz="240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440180"/>
            <a:fld id="{5939B1FA-81F2-4940-9AF3-5EAFB5D6669B}" type="slidenum">
              <a:rPr lang="en-US" altLang="en-US">
                <a:solidFill>
                  <a:prstClr val="black">
                    <a:tint val="75000"/>
                  </a:prstClr>
                </a:solidFill>
              </a:rPr>
              <a:pPr defTabSz="1440180"/>
              <a:t>16</a:t>
            </a:fld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2050" name="Picture 2" descr="고속도로 led 전광판에 대한 이미지 검색결과"/>
          <p:cNvPicPr>
            <a:picLocks noChangeAspect="1" noChangeArrowheads="1"/>
          </p:cNvPicPr>
          <p:nvPr/>
        </p:nvPicPr>
        <p:blipFill rotWithShape="1">
          <a:blip r:embed="rId5">
            <a:alphaModFix/>
            <a:lum/>
          </a:blip>
          <a:srcRect l="26810" t="1570" r="20860" b="39020"/>
          <a:stretch>
            <a:fillRect/>
          </a:stretch>
        </p:blipFill>
        <p:spPr>
          <a:xfrm>
            <a:off x="433521" y="1775384"/>
            <a:ext cx="2561957" cy="193526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오드로이드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1511954" y="446622"/>
            <a:ext cx="28314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b="1"/>
              <a:t>모듈 상세 설계</a:t>
            </a:r>
            <a:endParaRPr lang="ko-KR" altLang="en-US" sz="2400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440180"/>
            <a:fld id="{5939B1FA-81F2-4940-9AF3-5EAFB5D6669B}" type="slidenum">
              <a:rPr lang="en-US" altLang="en-US">
                <a:solidFill>
                  <a:prstClr val="black">
                    <a:tint val="75000"/>
                  </a:prstClr>
                </a:solidFill>
              </a:rPr>
              <a:pPr defTabSz="1440180"/>
              <a:t>17</a:t>
            </a:fld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1487373" y="918668"/>
            <a:ext cx="9906000" cy="5564682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Shape 1"/>
          <p:cNvSpPr txBox="1"/>
          <p:nvPr/>
        </p:nvSpPr>
        <p:spPr>
          <a:xfrm>
            <a:off x="1981200" y="706483"/>
            <a:ext cx="8229627" cy="114500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ko-KR" altLang="en-US" sz="3991" spc="5">
                <a:solidFill>
                  <a:srgbClr val="000000"/>
                </a:solidFill>
                <a:latin typeface="Times New Roman"/>
              </a:rPr>
              <a:t>사람 및 차량 탐지 </a:t>
            </a:r>
            <a:endParaRPr lang="en-US" altLang="ko-KR" sz="3991" spc="5">
              <a:solidFill>
                <a:srgbClr val="000000"/>
              </a:solidFill>
              <a:latin typeface="Times New Roman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/>
        </p:nvGraphicFramePr>
        <p:xfrm>
          <a:off x="990613" y="1752600"/>
          <a:ext cx="10210799" cy="4407396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1378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531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197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6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기능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lvl="0" indent="0" algn="ctr" defTabSz="1080135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ko-KR" altLang="en-US" sz="1800" spc="5"/>
                        <a:t>기존의 학습된 물체 형태를 이용해서 사람과 차량을 탐지한다</a:t>
                      </a:r>
                      <a:r>
                        <a:rPr lang="en-US" altLang="ko-KR" sz="1800" spc="5"/>
                        <a:t>.</a:t>
                      </a:r>
                      <a:endParaRPr lang="en-US" altLang="ko-KR" sz="1800" b="1" spc="5">
                        <a:solidFill>
                          <a:srgbClr val="00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6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다루는 정보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lvl="0" indent="0" algn="ctr" defTabSz="1080135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ko-KR" altLang="en-US" sz="18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사람 및 차량의 형태 데이터</a:t>
                      </a:r>
                      <a:endParaRPr lang="en-US" altLang="ko-KR" sz="1800" spc="5">
                        <a:solidFill>
                          <a:srgbClr val="00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6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고려사항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lvl="0" indent="0" algn="ctr" defTabSz="1080135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ko-KR" altLang="en-US" sz="18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실시간 영상처리를 위한 빠른 탐지 필요</a:t>
                      </a:r>
                    </a:p>
                    <a:p>
                      <a:pPr marL="0" lvl="0" indent="0" algn="ctr" defTabSz="1080135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ko-KR" altLang="en-US" sz="18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정확한 사람 및 차량 검출을 위한 추가적인 방법 필요</a:t>
                      </a:r>
                      <a:endParaRPr lang="en-US" altLang="ko-KR" sz="1800" spc="5">
                        <a:solidFill>
                          <a:srgbClr val="00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51999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API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detect</a:t>
                      </a:r>
                      <a:r>
                        <a:rPr lang="en-US" altLang="ko-KR"/>
                        <a:t>()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Char char="-"/>
                      </a:pPr>
                      <a:r>
                        <a:rPr lang="en-US" altLang="ko-KR" sz="18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형  식 : void detect(UMat&amp; img) </a:t>
                      </a:r>
                    </a:p>
                    <a:p>
                      <a:pPr marL="285750" indent="-285750">
                        <a:buChar char="-"/>
                      </a:pPr>
                      <a:r>
                        <a:rPr lang="en-US" altLang="ko-KR" sz="18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설  명 : 클래스 내부 CascadeClassifier로 학습된 형태 정보를 이용하여 입력 인자로 받은 영상에서 사람 및 차량을 찾고 입력 영상에 해당 Object의 영역을 표시한다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519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isFound()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Char char="-"/>
                      </a:pPr>
                      <a:r>
                        <a:rPr lang="en-US" altLang="ko-KR" sz="18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형  식 : bool isFound(void)</a:t>
                      </a:r>
                    </a:p>
                    <a:p>
                      <a:pPr marL="285750" indent="-285750">
                        <a:buChar char="-"/>
                      </a:pPr>
                      <a:r>
                        <a:rPr lang="en-US" altLang="ko-KR" sz="18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리턴값 : 현재 영상에서 찾는 Object가 있으면 true, 존재하지 않으면 false</a:t>
                      </a:r>
                    </a:p>
                    <a:p>
                      <a:pPr marL="285750" indent="-285750">
                        <a:buChar char="-"/>
                      </a:pPr>
                      <a:r>
                        <a:rPr lang="en-US" altLang="ko-KR" sz="18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설  명 : detect()결과 입력 영상에서 찾으려는 Object가 존재하는지 검사한다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511954" y="446622"/>
            <a:ext cx="38982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b="1"/>
              <a:t>모듈 상세 설계</a:t>
            </a:r>
            <a:r>
              <a:rPr lang="en-US" altLang="ko-KR" b="1"/>
              <a:t>(</a:t>
            </a:r>
            <a:r>
              <a:rPr lang="ko-KR" altLang="en-US" b="1"/>
              <a:t>오드로이드</a:t>
            </a:r>
            <a:r>
              <a:rPr lang="en-US" altLang="ko-KR" b="1"/>
              <a:t>)</a:t>
            </a:r>
            <a:endParaRPr lang="ko-KR" altLang="en-US" sz="240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440180"/>
            <a:fld id="{5939B1FA-81F2-4940-9AF3-5EAFB5D6669B}" type="slidenum">
              <a:rPr lang="en-US" altLang="en-US">
                <a:solidFill>
                  <a:prstClr val="black">
                    <a:tint val="75000"/>
                  </a:prstClr>
                </a:solidFill>
              </a:rPr>
              <a:pPr defTabSz="1440180"/>
              <a:t>18</a:t>
            </a:fld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Shape 1"/>
          <p:cNvSpPr txBox="1"/>
          <p:nvPr/>
        </p:nvSpPr>
        <p:spPr>
          <a:xfrm>
            <a:off x="1981200" y="706483"/>
            <a:ext cx="8229627" cy="114500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ko-KR" altLang="en-US" sz="3991" spc="5">
                <a:solidFill>
                  <a:srgbClr val="000000"/>
                </a:solidFill>
                <a:latin typeface="Times New Roman"/>
              </a:rPr>
              <a:t>위험상황 판단</a:t>
            </a:r>
            <a:endParaRPr lang="en-US" altLang="ko-KR" sz="3991" spc="5">
              <a:solidFill>
                <a:srgbClr val="000000"/>
              </a:solidFill>
              <a:latin typeface="Times New Roman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/>
        </p:nvGraphicFramePr>
        <p:xfrm>
          <a:off x="990613" y="1752600"/>
          <a:ext cx="10210799" cy="4165851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1378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531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197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6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기능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lvl="0" indent="0" algn="ctr" defTabSz="1080135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ko-KR" altLang="en-US" sz="1800" spc="5"/>
                        <a:t>보행자의 위치를 파악하여 위험상황을 판단한다</a:t>
                      </a:r>
                      <a:r>
                        <a:rPr lang="en-US" altLang="ko-KR" sz="1800" spc="5"/>
                        <a:t>.</a:t>
                      </a:r>
                      <a:endParaRPr lang="en-US" altLang="ko-KR" sz="1800" b="1" spc="5">
                        <a:solidFill>
                          <a:srgbClr val="00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6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다루는 정보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lvl="0" indent="0" algn="ctr" defTabSz="1080135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ko-KR" altLang="en-US" sz="18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보행자와 차량의 좌표 정보</a:t>
                      </a:r>
                      <a:endParaRPr lang="en-US" altLang="ko-KR" sz="1800" spc="5">
                        <a:solidFill>
                          <a:srgbClr val="00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6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고려사항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8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인도와 차도 구별</a:t>
                      </a:r>
                      <a:endParaRPr lang="ko-KR" altLang="en-US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039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API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0" indent="0" algn="ctr" defTabSz="1080135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en-US" altLang="ko-KR" sz="18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judgeRiskSituation()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Char char="-"/>
                      </a:pPr>
                      <a:r>
                        <a:rPr lang="en-US" altLang="ko-KR" sz="18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형  식 : bool judgeRiskSituation(const vector&lt;Rect&gt; &amp;pedestrians, const vector&lt;Rect&gt; &amp;vehicles)</a:t>
                      </a:r>
                    </a:p>
                    <a:p>
                      <a:pPr marL="285750" indent="-285750">
                        <a:buChar char="-"/>
                      </a:pPr>
                      <a:r>
                        <a:rPr lang="en-US" altLang="ko-KR" sz="18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리턴값 : </a:t>
                      </a:r>
                      <a:r>
                        <a:rPr lang="ko-KR" altLang="en-US" sz="18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위험상황 존재 시 </a:t>
                      </a:r>
                      <a:r>
                        <a:rPr lang="en-US" altLang="ko-KR" sz="18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true, 존재하지 않으면 false</a:t>
                      </a:r>
                    </a:p>
                    <a:p>
                      <a:pPr marL="285750" indent="-285750">
                        <a:buChar char="-"/>
                      </a:pPr>
                      <a:r>
                        <a:rPr lang="en-US" altLang="ko-KR" sz="18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설  명 : </a:t>
                      </a:r>
                      <a:r>
                        <a:rPr lang="ko-KR" altLang="en-US" sz="18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영상에서 탐지한 정보를 이용하여 차도로 접근하는 보행자의 유무 등의 위험상황을 판단한다</a:t>
                      </a:r>
                      <a:r>
                        <a:rPr lang="en-US" altLang="ko-KR" sz="18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511954" y="446622"/>
            <a:ext cx="38982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b="1"/>
              <a:t>모듈 상세 설계</a:t>
            </a:r>
            <a:r>
              <a:rPr lang="en-US" altLang="ko-KR" b="1"/>
              <a:t>(</a:t>
            </a:r>
            <a:r>
              <a:rPr lang="ko-KR" altLang="en-US" b="1"/>
              <a:t>오드로이드</a:t>
            </a:r>
            <a:r>
              <a:rPr lang="en-US" altLang="ko-KR" b="1"/>
              <a:t>)</a:t>
            </a:r>
            <a:endParaRPr lang="ko-KR" altLang="en-US" sz="240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440180"/>
            <a:fld id="{5939B1FA-81F2-4940-9AF3-5EAFB5D6669B}" type="slidenum">
              <a:rPr lang="en-US" altLang="en-US">
                <a:solidFill>
                  <a:prstClr val="black">
                    <a:tint val="75000"/>
                  </a:prstClr>
                </a:solidFill>
              </a:rPr>
              <a:pPr defTabSz="1440180"/>
              <a:t>19</a:t>
            </a:fld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98268" y="2207548"/>
            <a:ext cx="1606699" cy="715961"/>
          </a:xfrm>
        </p:spPr>
        <p:txBody>
          <a:bodyPr/>
          <a:lstStyle/>
          <a:p>
            <a:pPr lvl="0"/>
            <a:r>
              <a:rPr lang="ko-KR" altLang="en-US"/>
              <a:t>목차</a:t>
            </a:r>
            <a:endParaRPr lang="en-US" altLang="en-US"/>
          </a:p>
        </p:txBody>
      </p:sp>
      <p:grpSp>
        <p:nvGrpSpPr>
          <p:cNvPr id="107" name="Group 106"/>
          <p:cNvGrpSpPr/>
          <p:nvPr/>
        </p:nvGrpSpPr>
        <p:grpSpPr>
          <a:xfrm>
            <a:off x="6874555" y="645673"/>
            <a:ext cx="3155231" cy="458806"/>
            <a:chOff x="4113734" y="1462930"/>
            <a:chExt cx="7109040" cy="1122088"/>
          </a:xfrm>
        </p:grpSpPr>
        <p:sp>
          <p:nvSpPr>
            <p:cNvPr id="4" name="Rectangle 3"/>
            <p:cNvSpPr/>
            <p:nvPr/>
          </p:nvSpPr>
          <p:spPr>
            <a:xfrm>
              <a:off x="4690885" y="1471730"/>
              <a:ext cx="6465957" cy="1104489"/>
            </a:xfrm>
            <a:prstGeom prst="rect">
              <a:avLst/>
            </a:prstGeom>
            <a:gradFill>
              <a:gsLst>
                <a:gs pos="37000">
                  <a:schemeClr val="bg1">
                    <a:lumMod val="75000"/>
                    <a:alpha val="31000"/>
                  </a:schemeClr>
                </a:gs>
                <a:gs pos="5000">
                  <a:schemeClr val="bg1">
                    <a:lumMod val="7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 altLang="en-US" sz="2399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486398" y="1495841"/>
              <a:ext cx="5736375" cy="1108842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lvl="0"/>
              <a:r>
                <a:rPr lang="ko-KR" altLang="en-US" sz="2399"/>
                <a:t>지적사항 및 답변</a:t>
              </a:r>
              <a:endParaRPr lang="en-US" altLang="en-US" sz="2399"/>
            </a:p>
          </p:txBody>
        </p:sp>
        <p:sp>
          <p:nvSpPr>
            <p:cNvPr id="103" name="Oval 102"/>
            <p:cNvSpPr>
              <a:spLocks noChangeAspect="1"/>
            </p:cNvSpPr>
            <p:nvPr/>
          </p:nvSpPr>
          <p:spPr>
            <a:xfrm>
              <a:off x="4113734" y="1462930"/>
              <a:ext cx="1122088" cy="1122088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50000"/>
                  </a:schemeClr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/>
                </a:gs>
              </a:gsLst>
              <a:lin ang="18900000" scaled="1"/>
              <a:tileRect/>
            </a:gradFill>
            <a:ln w="0">
              <a:noFill/>
              <a:prstDash val="solid"/>
              <a:round/>
            </a:ln>
          </p:spPr>
          <p:txBody>
            <a:bodyPr vert="horz" wrap="square" lIns="71981" tIns="91416" rIns="71981" bIns="91416" anchor="ctr" anchorCtr="1"/>
            <a:lstStyle/>
            <a:p>
              <a:pPr lvl="0"/>
              <a:r>
                <a:rPr lang="en-US" altLang="en-US" sz="4399">
                  <a:solidFill>
                    <a:schemeClr val="bg1"/>
                  </a:solidFill>
                  <a:latin typeface="Arial"/>
                  <a:cs typeface="Arial"/>
                </a:rPr>
                <a:t>1</a:t>
              </a:r>
            </a:p>
          </p:txBody>
        </p:sp>
      </p:grpSp>
      <p:grpSp>
        <p:nvGrpSpPr>
          <p:cNvPr id="153" name="Group 106"/>
          <p:cNvGrpSpPr/>
          <p:nvPr/>
        </p:nvGrpSpPr>
        <p:grpSpPr>
          <a:xfrm>
            <a:off x="5055625" y="1668597"/>
            <a:ext cx="4376520" cy="2598736"/>
            <a:chOff x="4113734" y="-3770633"/>
            <a:chExt cx="9860722" cy="6355651"/>
          </a:xfrm>
        </p:grpSpPr>
        <p:sp>
          <p:nvSpPr>
            <p:cNvPr id="154" name="Rectangle 3"/>
            <p:cNvSpPr/>
            <p:nvPr/>
          </p:nvSpPr>
          <p:spPr>
            <a:xfrm>
              <a:off x="4690885" y="1471730"/>
              <a:ext cx="6465957" cy="1104489"/>
            </a:xfrm>
            <a:prstGeom prst="rect">
              <a:avLst/>
            </a:prstGeom>
            <a:gradFill>
              <a:gsLst>
                <a:gs pos="37000">
                  <a:schemeClr val="bg1">
                    <a:lumMod val="75000"/>
                    <a:alpha val="31000"/>
                  </a:schemeClr>
                </a:gs>
                <a:gs pos="5000">
                  <a:schemeClr val="bg1">
                    <a:lumMod val="7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 altLang="en-US" sz="2399"/>
            </a:p>
          </p:txBody>
        </p:sp>
        <p:sp>
          <p:nvSpPr>
            <p:cNvPr id="155" name="TextBox 154"/>
            <p:cNvSpPr txBox="1"/>
            <p:nvPr/>
          </p:nvSpPr>
          <p:spPr>
            <a:xfrm>
              <a:off x="8238079" y="-3770185"/>
              <a:ext cx="5736375" cy="1128317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lvl="0"/>
              <a:r>
                <a:rPr lang="ko-KR" altLang="en-US" sz="2399"/>
                <a:t>개발 현황</a:t>
              </a:r>
              <a:endParaRPr lang="en-US" altLang="en-US" sz="2399"/>
            </a:p>
          </p:txBody>
        </p:sp>
        <p:sp>
          <p:nvSpPr>
            <p:cNvPr id="156" name="Oval 102"/>
            <p:cNvSpPr>
              <a:spLocks noChangeAspect="1"/>
            </p:cNvSpPr>
            <p:nvPr/>
          </p:nvSpPr>
          <p:spPr>
            <a:xfrm>
              <a:off x="4113734" y="1462930"/>
              <a:ext cx="1122088" cy="1122088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50000"/>
                  </a:schemeClr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/>
                </a:gs>
              </a:gsLst>
              <a:lin ang="18900000" scaled="1"/>
              <a:tileRect/>
            </a:gradFill>
            <a:ln w="0">
              <a:noFill/>
              <a:prstDash val="solid"/>
              <a:round/>
            </a:ln>
          </p:spPr>
          <p:txBody>
            <a:bodyPr vert="horz" wrap="square" lIns="71981" tIns="91416" rIns="71981" bIns="91416" anchor="ctr" anchorCtr="1"/>
            <a:lstStyle/>
            <a:p>
              <a:pPr lvl="0"/>
              <a:r>
                <a:rPr lang="en-US" altLang="en-US" sz="4399">
                  <a:solidFill>
                    <a:schemeClr val="bg1"/>
                  </a:solidFill>
                  <a:latin typeface="Arial"/>
                  <a:cs typeface="Arial"/>
                </a:rPr>
                <a:t>7</a:t>
              </a:r>
            </a:p>
          </p:txBody>
        </p:sp>
      </p:grpSp>
      <p:grpSp>
        <p:nvGrpSpPr>
          <p:cNvPr id="157" name="Group 106"/>
          <p:cNvGrpSpPr/>
          <p:nvPr/>
        </p:nvGrpSpPr>
        <p:grpSpPr>
          <a:xfrm>
            <a:off x="6001057" y="1143000"/>
            <a:ext cx="3653616" cy="1524133"/>
            <a:chOff x="4113734" y="-1142508"/>
            <a:chExt cx="8231950" cy="3727526"/>
          </a:xfrm>
        </p:grpSpPr>
        <p:sp>
          <p:nvSpPr>
            <p:cNvPr id="158" name="Rectangle 3"/>
            <p:cNvSpPr/>
            <p:nvPr/>
          </p:nvSpPr>
          <p:spPr>
            <a:xfrm>
              <a:off x="4690885" y="1471730"/>
              <a:ext cx="6465957" cy="1104489"/>
            </a:xfrm>
            <a:prstGeom prst="rect">
              <a:avLst/>
            </a:prstGeom>
            <a:gradFill>
              <a:gsLst>
                <a:gs pos="37000">
                  <a:schemeClr val="bg1">
                    <a:lumMod val="75000"/>
                    <a:alpha val="31000"/>
                  </a:schemeClr>
                </a:gs>
                <a:gs pos="5000">
                  <a:schemeClr val="bg1">
                    <a:lumMod val="7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 altLang="en-US" sz="2399"/>
            </a:p>
          </p:txBody>
        </p:sp>
        <p:sp>
          <p:nvSpPr>
            <p:cNvPr id="159" name="TextBox 158"/>
            <p:cNvSpPr txBox="1"/>
            <p:nvPr/>
          </p:nvSpPr>
          <p:spPr>
            <a:xfrm>
              <a:off x="6609309" y="-1137849"/>
              <a:ext cx="5736375" cy="1124108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lvl="0"/>
              <a:r>
                <a:rPr lang="ko-KR" altLang="en-US" sz="2399"/>
                <a:t>시스템 구성도</a:t>
              </a:r>
              <a:endParaRPr lang="en-US" altLang="en-US" sz="2399"/>
            </a:p>
          </p:txBody>
        </p:sp>
        <p:sp>
          <p:nvSpPr>
            <p:cNvPr id="160" name="Oval 102"/>
            <p:cNvSpPr>
              <a:spLocks noChangeAspect="1"/>
            </p:cNvSpPr>
            <p:nvPr/>
          </p:nvSpPr>
          <p:spPr>
            <a:xfrm>
              <a:off x="4113734" y="1462930"/>
              <a:ext cx="1122088" cy="1122088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50000"/>
                  </a:schemeClr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/>
                </a:gs>
              </a:gsLst>
              <a:lin ang="18900000" scaled="1"/>
              <a:tileRect/>
            </a:gradFill>
            <a:ln w="0">
              <a:noFill/>
              <a:prstDash val="solid"/>
              <a:round/>
            </a:ln>
          </p:spPr>
          <p:txBody>
            <a:bodyPr vert="horz" wrap="square" lIns="71981" tIns="91416" rIns="71981" bIns="91416" anchor="ctr" anchorCtr="1"/>
            <a:lstStyle/>
            <a:p>
              <a:pPr lvl="0"/>
              <a:r>
                <a:rPr lang="en-US" altLang="en-US" sz="4399">
                  <a:solidFill>
                    <a:schemeClr val="bg1"/>
                  </a:solidFill>
                  <a:latin typeface="Arial"/>
                  <a:cs typeface="Arial"/>
                </a:rPr>
                <a:t>4</a:t>
              </a:r>
            </a:p>
          </p:txBody>
        </p:sp>
      </p:grpSp>
      <p:grpSp>
        <p:nvGrpSpPr>
          <p:cNvPr id="161" name="Group 106"/>
          <p:cNvGrpSpPr/>
          <p:nvPr/>
        </p:nvGrpSpPr>
        <p:grpSpPr>
          <a:xfrm>
            <a:off x="6499076" y="1143133"/>
            <a:ext cx="3237548" cy="1514077"/>
            <a:chOff x="3862333" y="1462930"/>
            <a:chExt cx="7294509" cy="3702933"/>
          </a:xfrm>
        </p:grpSpPr>
        <p:sp>
          <p:nvSpPr>
            <p:cNvPr id="162" name="Rectangle 3"/>
            <p:cNvSpPr/>
            <p:nvPr/>
          </p:nvSpPr>
          <p:spPr>
            <a:xfrm>
              <a:off x="4690885" y="1471730"/>
              <a:ext cx="6465957" cy="1104489"/>
            </a:xfrm>
            <a:prstGeom prst="rect">
              <a:avLst/>
            </a:prstGeom>
            <a:gradFill>
              <a:gsLst>
                <a:gs pos="37000">
                  <a:schemeClr val="bg1">
                    <a:lumMod val="75000"/>
                    <a:alpha val="31000"/>
                  </a:schemeClr>
                </a:gs>
                <a:gs pos="5000">
                  <a:schemeClr val="bg1">
                    <a:lumMod val="7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 altLang="en-US" sz="2399"/>
            </a:p>
          </p:txBody>
        </p:sp>
        <p:sp>
          <p:nvSpPr>
            <p:cNvPr id="163" name="TextBox 162"/>
            <p:cNvSpPr txBox="1"/>
            <p:nvPr/>
          </p:nvSpPr>
          <p:spPr>
            <a:xfrm>
              <a:off x="3862331" y="4053009"/>
              <a:ext cx="5736375" cy="1112853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lvl="0"/>
              <a:r>
                <a:rPr lang="ko-KR" altLang="en-US" sz="2399"/>
                <a:t>관련연구 및 사례</a:t>
              </a:r>
              <a:endParaRPr lang="en-US" altLang="en-US" sz="2399"/>
            </a:p>
          </p:txBody>
        </p:sp>
        <p:sp>
          <p:nvSpPr>
            <p:cNvPr id="164" name="Oval 102"/>
            <p:cNvSpPr>
              <a:spLocks noChangeAspect="1"/>
            </p:cNvSpPr>
            <p:nvPr/>
          </p:nvSpPr>
          <p:spPr>
            <a:xfrm>
              <a:off x="4113734" y="1462930"/>
              <a:ext cx="1122088" cy="1122088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50000"/>
                  </a:schemeClr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/>
                </a:gs>
              </a:gsLst>
              <a:lin ang="18900000" scaled="1"/>
              <a:tileRect/>
            </a:gradFill>
            <a:ln w="0">
              <a:noFill/>
              <a:prstDash val="solid"/>
              <a:round/>
            </a:ln>
          </p:spPr>
          <p:txBody>
            <a:bodyPr vert="horz" wrap="square" lIns="71981" tIns="91416" rIns="71981" bIns="91416" anchor="ctr" anchorCtr="1"/>
            <a:lstStyle/>
            <a:p>
              <a:pPr lvl="0"/>
              <a:r>
                <a:rPr lang="en-US" altLang="en-US" sz="4399">
                  <a:solidFill>
                    <a:schemeClr val="bg1"/>
                  </a:solidFill>
                  <a:latin typeface="Arial"/>
                  <a:cs typeface="Arial"/>
                </a:rPr>
                <a:t>2</a:t>
              </a:r>
            </a:p>
          </p:txBody>
        </p:sp>
      </p:grpSp>
      <p:grpSp>
        <p:nvGrpSpPr>
          <p:cNvPr id="165" name="Group 106"/>
          <p:cNvGrpSpPr/>
          <p:nvPr/>
        </p:nvGrpSpPr>
        <p:grpSpPr>
          <a:xfrm>
            <a:off x="4392366" y="4778173"/>
            <a:ext cx="3155231" cy="467065"/>
            <a:chOff x="4113734" y="1462930"/>
            <a:chExt cx="7109041" cy="1142287"/>
          </a:xfrm>
        </p:grpSpPr>
        <p:sp>
          <p:nvSpPr>
            <p:cNvPr id="166" name="Rectangle 3"/>
            <p:cNvSpPr/>
            <p:nvPr/>
          </p:nvSpPr>
          <p:spPr>
            <a:xfrm>
              <a:off x="4690885" y="1471730"/>
              <a:ext cx="6465957" cy="1104489"/>
            </a:xfrm>
            <a:prstGeom prst="rect">
              <a:avLst/>
            </a:prstGeom>
            <a:gradFill>
              <a:gsLst>
                <a:gs pos="37000">
                  <a:schemeClr val="bg1">
                    <a:lumMod val="75000"/>
                    <a:alpha val="31000"/>
                  </a:schemeClr>
                </a:gs>
                <a:gs pos="5000">
                  <a:schemeClr val="bg1">
                    <a:lumMod val="7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 altLang="en-US" sz="2399"/>
            </a:p>
          </p:txBody>
        </p:sp>
        <p:sp>
          <p:nvSpPr>
            <p:cNvPr id="167" name="TextBox 166"/>
            <p:cNvSpPr txBox="1"/>
            <p:nvPr/>
          </p:nvSpPr>
          <p:spPr>
            <a:xfrm>
              <a:off x="5486399" y="1476449"/>
              <a:ext cx="5736375" cy="1128767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lvl="0"/>
              <a:r>
                <a:rPr lang="ko-KR" altLang="en-US" sz="2399"/>
                <a:t>업무 분담</a:t>
              </a:r>
              <a:endParaRPr lang="en-US" altLang="en-US" sz="2399"/>
            </a:p>
          </p:txBody>
        </p:sp>
        <p:sp>
          <p:nvSpPr>
            <p:cNvPr id="168" name="Oval 102"/>
            <p:cNvSpPr>
              <a:spLocks noChangeAspect="1"/>
            </p:cNvSpPr>
            <p:nvPr/>
          </p:nvSpPr>
          <p:spPr>
            <a:xfrm>
              <a:off x="4113734" y="1462930"/>
              <a:ext cx="1122088" cy="1122088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50000"/>
                  </a:schemeClr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/>
                </a:gs>
              </a:gsLst>
              <a:lin ang="18900000" scaled="1"/>
              <a:tileRect/>
            </a:gradFill>
            <a:ln w="0">
              <a:noFill/>
              <a:prstDash val="solid"/>
              <a:round/>
            </a:ln>
          </p:spPr>
          <p:txBody>
            <a:bodyPr vert="horz" wrap="square" lIns="71981" tIns="91416" rIns="71981" bIns="91416" anchor="ctr" anchorCtr="1"/>
            <a:lstStyle/>
            <a:p>
              <a:pPr lvl="0"/>
              <a:r>
                <a:rPr lang="en-US" altLang="en-US" sz="4399">
                  <a:solidFill>
                    <a:schemeClr val="bg1"/>
                  </a:solidFill>
                  <a:latin typeface="Arial"/>
                  <a:cs typeface="Arial"/>
                </a:rPr>
                <a:t>9</a:t>
              </a:r>
            </a:p>
          </p:txBody>
        </p:sp>
      </p:grpSp>
      <p:grpSp>
        <p:nvGrpSpPr>
          <p:cNvPr id="169" name="Group 106"/>
          <p:cNvGrpSpPr/>
          <p:nvPr/>
        </p:nvGrpSpPr>
        <p:grpSpPr>
          <a:xfrm>
            <a:off x="6210792" y="1676533"/>
            <a:ext cx="3266201" cy="1523134"/>
            <a:chOff x="3797775" y="1462930"/>
            <a:chExt cx="7359067" cy="3725083"/>
          </a:xfrm>
        </p:grpSpPr>
        <p:sp>
          <p:nvSpPr>
            <p:cNvPr id="170" name="Rectangle 3"/>
            <p:cNvSpPr/>
            <p:nvPr/>
          </p:nvSpPr>
          <p:spPr>
            <a:xfrm>
              <a:off x="4690885" y="1471730"/>
              <a:ext cx="6465957" cy="1104489"/>
            </a:xfrm>
            <a:prstGeom prst="rect">
              <a:avLst/>
            </a:prstGeom>
            <a:gradFill>
              <a:gsLst>
                <a:gs pos="37000">
                  <a:schemeClr val="bg1">
                    <a:lumMod val="75000"/>
                    <a:alpha val="31000"/>
                  </a:schemeClr>
                </a:gs>
                <a:gs pos="5000">
                  <a:schemeClr val="bg1">
                    <a:lumMod val="7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 altLang="en-US" sz="2399"/>
            </a:p>
          </p:txBody>
        </p:sp>
        <p:sp>
          <p:nvSpPr>
            <p:cNvPr id="171" name="TextBox 170"/>
            <p:cNvSpPr txBox="1"/>
            <p:nvPr/>
          </p:nvSpPr>
          <p:spPr>
            <a:xfrm>
              <a:off x="3797774" y="4076304"/>
              <a:ext cx="5736375" cy="1111708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lvl="0"/>
              <a:r>
                <a:rPr lang="ko-KR" altLang="en-US" sz="2399"/>
                <a:t>시나리오</a:t>
              </a:r>
              <a:endParaRPr lang="en-US" altLang="en-US" sz="2399"/>
            </a:p>
          </p:txBody>
        </p:sp>
        <p:sp>
          <p:nvSpPr>
            <p:cNvPr id="172" name="Oval 102"/>
            <p:cNvSpPr>
              <a:spLocks noChangeAspect="1"/>
            </p:cNvSpPr>
            <p:nvPr/>
          </p:nvSpPr>
          <p:spPr>
            <a:xfrm>
              <a:off x="4113734" y="1462930"/>
              <a:ext cx="1122088" cy="1122088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50000"/>
                  </a:schemeClr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/>
                </a:gs>
              </a:gsLst>
              <a:lin ang="18900000" scaled="1"/>
              <a:tileRect/>
            </a:gradFill>
            <a:ln w="0">
              <a:noFill/>
              <a:prstDash val="solid"/>
              <a:round/>
            </a:ln>
          </p:spPr>
          <p:txBody>
            <a:bodyPr vert="horz" wrap="square" lIns="71981" tIns="91416" rIns="71981" bIns="91416" anchor="ctr" anchorCtr="1"/>
            <a:lstStyle/>
            <a:p>
              <a:pPr lvl="0"/>
              <a:r>
                <a:rPr lang="en-US" altLang="en-US" sz="4399">
                  <a:solidFill>
                    <a:schemeClr val="bg1"/>
                  </a:solidFill>
                  <a:latin typeface="Arial"/>
                  <a:cs typeface="Arial"/>
                </a:rPr>
                <a:t>3</a:t>
              </a:r>
            </a:p>
          </p:txBody>
        </p:sp>
      </p:grpSp>
      <p:grpSp>
        <p:nvGrpSpPr>
          <p:cNvPr id="173" name="Group 106"/>
          <p:cNvGrpSpPr/>
          <p:nvPr/>
        </p:nvGrpSpPr>
        <p:grpSpPr>
          <a:xfrm>
            <a:off x="5665225" y="2741728"/>
            <a:ext cx="3697569" cy="988608"/>
            <a:chOff x="4113734" y="1462930"/>
            <a:chExt cx="8330980" cy="2417807"/>
          </a:xfrm>
        </p:grpSpPr>
        <p:sp>
          <p:nvSpPr>
            <p:cNvPr id="174" name="Rectangle 3"/>
            <p:cNvSpPr/>
            <p:nvPr/>
          </p:nvSpPr>
          <p:spPr>
            <a:xfrm>
              <a:off x="4690885" y="1471730"/>
              <a:ext cx="6465957" cy="1104489"/>
            </a:xfrm>
            <a:prstGeom prst="rect">
              <a:avLst/>
            </a:prstGeom>
            <a:gradFill>
              <a:gsLst>
                <a:gs pos="37000">
                  <a:schemeClr val="bg1">
                    <a:lumMod val="75000"/>
                    <a:alpha val="31000"/>
                  </a:schemeClr>
                </a:gs>
                <a:gs pos="5000">
                  <a:schemeClr val="bg1">
                    <a:lumMod val="7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 altLang="en-US" sz="2399"/>
            </a:p>
          </p:txBody>
        </p:sp>
        <p:sp>
          <p:nvSpPr>
            <p:cNvPr id="175" name="TextBox 174"/>
            <p:cNvSpPr txBox="1"/>
            <p:nvPr/>
          </p:nvSpPr>
          <p:spPr>
            <a:xfrm>
              <a:off x="4644122" y="2752413"/>
              <a:ext cx="7800592" cy="1128323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lvl="0"/>
              <a:r>
                <a:rPr lang="ko-KR" altLang="en-US" sz="2399"/>
                <a:t>시스템 모듈 상세 설계</a:t>
              </a:r>
              <a:endParaRPr lang="en-US" altLang="en-US" sz="2399"/>
            </a:p>
          </p:txBody>
        </p:sp>
        <p:sp>
          <p:nvSpPr>
            <p:cNvPr id="176" name="Oval 102"/>
            <p:cNvSpPr>
              <a:spLocks noChangeAspect="1"/>
            </p:cNvSpPr>
            <p:nvPr/>
          </p:nvSpPr>
          <p:spPr>
            <a:xfrm>
              <a:off x="4113734" y="1462930"/>
              <a:ext cx="1122088" cy="1122088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50000"/>
                  </a:schemeClr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/>
                </a:gs>
              </a:gsLst>
              <a:lin ang="18900000" scaled="1"/>
              <a:tileRect/>
            </a:gradFill>
            <a:ln w="0">
              <a:noFill/>
              <a:prstDash val="solid"/>
              <a:round/>
            </a:ln>
          </p:spPr>
          <p:txBody>
            <a:bodyPr vert="horz" wrap="square" lIns="71981" tIns="91416" rIns="71981" bIns="91416" anchor="ctr" anchorCtr="1"/>
            <a:lstStyle/>
            <a:p>
              <a:pPr lvl="0"/>
              <a:r>
                <a:rPr lang="en-US" altLang="en-US" sz="4399">
                  <a:solidFill>
                    <a:schemeClr val="bg1"/>
                  </a:solidFill>
                  <a:latin typeface="Arial"/>
                  <a:cs typeface="Arial"/>
                </a:rPr>
                <a:t>5</a:t>
              </a:r>
            </a:p>
          </p:txBody>
        </p:sp>
      </p:grpSp>
      <p:grpSp>
        <p:nvGrpSpPr>
          <p:cNvPr id="177" name="Group 106"/>
          <p:cNvGrpSpPr/>
          <p:nvPr/>
        </p:nvGrpSpPr>
        <p:grpSpPr>
          <a:xfrm>
            <a:off x="5360425" y="3275128"/>
            <a:ext cx="3756344" cy="1003261"/>
            <a:chOff x="4113734" y="1462930"/>
            <a:chExt cx="8463407" cy="2453643"/>
          </a:xfrm>
        </p:grpSpPr>
        <p:sp>
          <p:nvSpPr>
            <p:cNvPr id="178" name="Rectangle 3"/>
            <p:cNvSpPr/>
            <p:nvPr/>
          </p:nvSpPr>
          <p:spPr>
            <a:xfrm>
              <a:off x="4690885" y="1471730"/>
              <a:ext cx="6465957" cy="1104489"/>
            </a:xfrm>
            <a:prstGeom prst="rect">
              <a:avLst/>
            </a:prstGeom>
            <a:gradFill>
              <a:gsLst>
                <a:gs pos="37000">
                  <a:schemeClr val="bg1">
                    <a:lumMod val="75000"/>
                    <a:alpha val="31000"/>
                  </a:schemeClr>
                </a:gs>
                <a:gs pos="5000">
                  <a:schemeClr val="bg1">
                    <a:lumMod val="7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 altLang="en-US" sz="2399"/>
            </a:p>
          </p:txBody>
        </p:sp>
        <p:sp>
          <p:nvSpPr>
            <p:cNvPr id="179" name="TextBox 178"/>
            <p:cNvSpPr txBox="1"/>
            <p:nvPr/>
          </p:nvSpPr>
          <p:spPr>
            <a:xfrm>
              <a:off x="4674777" y="2799003"/>
              <a:ext cx="7902365" cy="1117569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lvl="0"/>
              <a:r>
                <a:rPr lang="ko-KR" altLang="en-US" sz="2399"/>
                <a:t>개발 환경 및 개발 방법</a:t>
              </a:r>
              <a:endParaRPr lang="en-US" altLang="en-US" sz="2399"/>
            </a:p>
          </p:txBody>
        </p:sp>
        <p:sp>
          <p:nvSpPr>
            <p:cNvPr id="180" name="Oval 102"/>
            <p:cNvSpPr>
              <a:spLocks noChangeAspect="1"/>
            </p:cNvSpPr>
            <p:nvPr/>
          </p:nvSpPr>
          <p:spPr>
            <a:xfrm>
              <a:off x="4113734" y="1462930"/>
              <a:ext cx="1122088" cy="1122088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50000"/>
                  </a:schemeClr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/>
                </a:gs>
              </a:gsLst>
              <a:lin ang="18900000" scaled="1"/>
              <a:tileRect/>
            </a:gradFill>
            <a:ln w="0">
              <a:noFill/>
              <a:prstDash val="solid"/>
              <a:round/>
            </a:ln>
          </p:spPr>
          <p:txBody>
            <a:bodyPr vert="horz" wrap="square" lIns="71981" tIns="91416" rIns="71981" bIns="91416" anchor="ctr" anchorCtr="1"/>
            <a:lstStyle/>
            <a:p>
              <a:pPr lvl="0"/>
              <a:r>
                <a:rPr lang="en-US" altLang="en-US" sz="4399">
                  <a:solidFill>
                    <a:schemeClr val="bg1"/>
                  </a:solidFill>
                  <a:latin typeface="Arial"/>
                  <a:cs typeface="Arial"/>
                </a:rPr>
                <a:t>6</a:t>
              </a:r>
            </a:p>
          </p:txBody>
        </p:sp>
      </p:grpSp>
      <p:grpSp>
        <p:nvGrpSpPr>
          <p:cNvPr id="181" name="Group 106"/>
          <p:cNvGrpSpPr/>
          <p:nvPr/>
        </p:nvGrpSpPr>
        <p:grpSpPr>
          <a:xfrm>
            <a:off x="4064981" y="5254364"/>
            <a:ext cx="3758153" cy="467065"/>
            <a:chOff x="4113734" y="1462930"/>
            <a:chExt cx="7838621" cy="1142286"/>
          </a:xfrm>
        </p:grpSpPr>
        <p:sp>
          <p:nvSpPr>
            <p:cNvPr id="182" name="Rectangle 3"/>
            <p:cNvSpPr/>
            <p:nvPr/>
          </p:nvSpPr>
          <p:spPr>
            <a:xfrm>
              <a:off x="4690885" y="1471730"/>
              <a:ext cx="6465957" cy="1104489"/>
            </a:xfrm>
            <a:prstGeom prst="rect">
              <a:avLst/>
            </a:prstGeom>
            <a:gradFill>
              <a:gsLst>
                <a:gs pos="37000">
                  <a:schemeClr val="bg1">
                    <a:lumMod val="75000"/>
                    <a:alpha val="31000"/>
                  </a:schemeClr>
                </a:gs>
                <a:gs pos="5000">
                  <a:schemeClr val="bg1">
                    <a:lumMod val="7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 altLang="en-US" sz="2399"/>
            </a:p>
          </p:txBody>
        </p:sp>
        <p:sp>
          <p:nvSpPr>
            <p:cNvPr id="183" name="TextBox 182"/>
            <p:cNvSpPr txBox="1"/>
            <p:nvPr/>
          </p:nvSpPr>
          <p:spPr>
            <a:xfrm>
              <a:off x="5486395" y="1476449"/>
              <a:ext cx="6465957" cy="1128766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lvl="0"/>
              <a:r>
                <a:rPr lang="ko-KR" altLang="en-US" sz="2399"/>
                <a:t>종합 설계 수행 일정</a:t>
              </a:r>
              <a:endParaRPr lang="en-US" altLang="en-US" sz="2399"/>
            </a:p>
          </p:txBody>
        </p:sp>
        <p:sp>
          <p:nvSpPr>
            <p:cNvPr id="184" name="Oval 102"/>
            <p:cNvSpPr>
              <a:spLocks noChangeAspect="1"/>
            </p:cNvSpPr>
            <p:nvPr/>
          </p:nvSpPr>
          <p:spPr>
            <a:xfrm>
              <a:off x="4113734" y="1462930"/>
              <a:ext cx="1122088" cy="1122088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50000"/>
                  </a:schemeClr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/>
                </a:gs>
              </a:gsLst>
              <a:lin ang="18900000" scaled="1"/>
              <a:tileRect/>
            </a:gradFill>
            <a:ln w="0">
              <a:noFill/>
              <a:prstDash val="solid"/>
              <a:round/>
            </a:ln>
          </p:spPr>
          <p:txBody>
            <a:bodyPr vert="horz" wrap="square" lIns="71981" tIns="91416" rIns="71981" bIns="91416" anchor="ctr" anchorCtr="1"/>
            <a:lstStyle/>
            <a:p>
              <a:endParaRPr lang="en-US" altLang="en-US" sz="4399">
                <a:solidFill>
                  <a:schemeClr val="bg1"/>
                </a:solidFill>
                <a:latin typeface="Arial"/>
                <a:cs typeface="Arial"/>
              </a:endParaRPr>
            </a:p>
          </p:txBody>
        </p:sp>
      </p:grpSp>
      <p:grpSp>
        <p:nvGrpSpPr>
          <p:cNvPr id="185" name="Group 106"/>
          <p:cNvGrpSpPr/>
          <p:nvPr/>
        </p:nvGrpSpPr>
        <p:grpSpPr>
          <a:xfrm>
            <a:off x="3760181" y="5713170"/>
            <a:ext cx="3783843" cy="467065"/>
            <a:chOff x="4113734" y="1462930"/>
            <a:chExt cx="8525364" cy="1142286"/>
          </a:xfrm>
        </p:grpSpPr>
        <p:sp>
          <p:nvSpPr>
            <p:cNvPr id="186" name="Rectangle 3"/>
            <p:cNvSpPr/>
            <p:nvPr/>
          </p:nvSpPr>
          <p:spPr>
            <a:xfrm>
              <a:off x="4690885" y="1471730"/>
              <a:ext cx="6465957" cy="1104489"/>
            </a:xfrm>
            <a:prstGeom prst="rect">
              <a:avLst/>
            </a:prstGeom>
            <a:gradFill>
              <a:gsLst>
                <a:gs pos="37000">
                  <a:schemeClr val="bg1">
                    <a:lumMod val="75000"/>
                    <a:alpha val="31000"/>
                  </a:schemeClr>
                </a:gs>
                <a:gs pos="5000">
                  <a:schemeClr val="bg1">
                    <a:lumMod val="7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 altLang="en-US" sz="2399"/>
            </a:p>
          </p:txBody>
        </p:sp>
        <p:sp>
          <p:nvSpPr>
            <p:cNvPr id="187" name="TextBox 186"/>
            <p:cNvSpPr txBox="1"/>
            <p:nvPr/>
          </p:nvSpPr>
          <p:spPr>
            <a:xfrm>
              <a:off x="5486399" y="1495359"/>
              <a:ext cx="7152698" cy="1109856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lvl="0"/>
              <a:r>
                <a:rPr lang="ko-KR" altLang="en-US" sz="2399"/>
                <a:t>필요기술 및 참고문헌</a:t>
              </a:r>
              <a:endParaRPr lang="en-US" altLang="en-US" sz="2399"/>
            </a:p>
          </p:txBody>
        </p:sp>
        <p:sp>
          <p:nvSpPr>
            <p:cNvPr id="188" name="Oval 102"/>
            <p:cNvSpPr>
              <a:spLocks noChangeAspect="1"/>
            </p:cNvSpPr>
            <p:nvPr/>
          </p:nvSpPr>
          <p:spPr>
            <a:xfrm>
              <a:off x="4113734" y="1462930"/>
              <a:ext cx="1122087" cy="1122088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50000"/>
                  </a:schemeClr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/>
                </a:gs>
              </a:gsLst>
              <a:lin ang="18900000" scaled="1"/>
              <a:tileRect/>
            </a:gradFill>
            <a:ln w="0">
              <a:noFill/>
              <a:prstDash val="solid"/>
              <a:round/>
            </a:ln>
          </p:spPr>
          <p:txBody>
            <a:bodyPr vert="horz" wrap="square" lIns="71981" tIns="91416" rIns="71981" bIns="91416" anchor="ctr" anchorCtr="1"/>
            <a:lstStyle/>
            <a:p>
              <a:endParaRPr lang="en-US" altLang="en-US" sz="4399">
                <a:solidFill>
                  <a:schemeClr val="bg1"/>
                </a:solidFill>
                <a:latin typeface="Arial"/>
                <a:cs typeface="Arial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3991884" y="5196886"/>
            <a:ext cx="914035" cy="573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3200">
                <a:solidFill>
                  <a:schemeClr val="bg1"/>
                </a:solidFill>
                <a:latin typeface="Arial"/>
                <a:cs typeface="Arial"/>
              </a:rPr>
              <a:t>10</a:t>
            </a:r>
          </a:p>
        </p:txBody>
      </p:sp>
      <p:cxnSp>
        <p:nvCxnSpPr>
          <p:cNvPr id="10" name="직선 연결선 9"/>
          <p:cNvCxnSpPr/>
          <p:nvPr/>
        </p:nvCxnSpPr>
        <p:spPr>
          <a:xfrm flipV="1">
            <a:off x="2971800" y="875076"/>
            <a:ext cx="3026839" cy="4899389"/>
          </a:xfrm>
          <a:prstGeom prst="line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6">
                    <a:lumMod val="60000"/>
                    <a:lumOff val="40000"/>
                  </a:schemeClr>
                </a:gs>
                <a:gs pos="83000">
                  <a:schemeClr val="accent6">
                    <a:lumMod val="40000"/>
                    <a:lumOff val="60000"/>
                  </a:schemeClr>
                </a:gs>
                <a:gs pos="100000">
                  <a:schemeClr val="accent6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Group 106"/>
          <p:cNvGrpSpPr/>
          <p:nvPr/>
        </p:nvGrpSpPr>
        <p:grpSpPr>
          <a:xfrm>
            <a:off x="4728058" y="4315769"/>
            <a:ext cx="3155231" cy="467065"/>
            <a:chOff x="4113734" y="1462930"/>
            <a:chExt cx="7109041" cy="1142287"/>
          </a:xfrm>
        </p:grpSpPr>
        <p:sp>
          <p:nvSpPr>
            <p:cNvPr id="46" name="Rectangle 3"/>
            <p:cNvSpPr/>
            <p:nvPr/>
          </p:nvSpPr>
          <p:spPr>
            <a:xfrm>
              <a:off x="4690885" y="1471730"/>
              <a:ext cx="6465957" cy="1104489"/>
            </a:xfrm>
            <a:prstGeom prst="rect">
              <a:avLst/>
            </a:prstGeom>
            <a:gradFill>
              <a:gsLst>
                <a:gs pos="37000">
                  <a:schemeClr val="bg1">
                    <a:lumMod val="75000"/>
                    <a:alpha val="31000"/>
                  </a:schemeClr>
                </a:gs>
                <a:gs pos="5000">
                  <a:schemeClr val="bg1">
                    <a:lumMod val="7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 altLang="en-US" sz="2399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5486400" y="1488576"/>
              <a:ext cx="5736375" cy="1116641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lvl="0"/>
              <a:r>
                <a:rPr lang="ko-KR" altLang="en-US" sz="2399"/>
                <a:t>데모 환경 설계</a:t>
              </a:r>
              <a:endParaRPr lang="en-US" altLang="ko-KR" sz="2399"/>
            </a:p>
          </p:txBody>
        </p:sp>
        <p:sp>
          <p:nvSpPr>
            <p:cNvPr id="48" name="Oval 102"/>
            <p:cNvSpPr>
              <a:spLocks noChangeAspect="1"/>
            </p:cNvSpPr>
            <p:nvPr/>
          </p:nvSpPr>
          <p:spPr>
            <a:xfrm>
              <a:off x="4113734" y="1462930"/>
              <a:ext cx="1122088" cy="1122088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50000"/>
                  </a:schemeClr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/>
                </a:gs>
              </a:gsLst>
              <a:lin ang="18900000" scaled="1"/>
              <a:tileRect/>
            </a:gradFill>
            <a:ln w="0">
              <a:noFill/>
              <a:prstDash val="solid"/>
              <a:round/>
            </a:ln>
          </p:spPr>
          <p:txBody>
            <a:bodyPr vert="horz" wrap="square" lIns="71981" tIns="91416" rIns="71981" bIns="91416" anchor="ctr" anchorCtr="1"/>
            <a:lstStyle/>
            <a:p>
              <a:pPr lvl="0"/>
              <a:r>
                <a:rPr lang="en-US" altLang="en-US" sz="4399">
                  <a:solidFill>
                    <a:schemeClr val="bg1"/>
                  </a:solidFill>
                  <a:latin typeface="Arial"/>
                  <a:cs typeface="Arial"/>
                </a:rPr>
                <a:t>8</a:t>
              </a:r>
            </a:p>
          </p:txBody>
        </p:sp>
      </p:grpSp>
      <p:sp>
        <p:nvSpPr>
          <p:cNvPr id="49" name="TextBox 48"/>
          <p:cNvSpPr txBox="1"/>
          <p:nvPr/>
        </p:nvSpPr>
        <p:spPr>
          <a:xfrm>
            <a:off x="3648966" y="5639721"/>
            <a:ext cx="914035" cy="5686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3200">
                <a:solidFill>
                  <a:schemeClr val="bg1"/>
                </a:solidFill>
                <a:latin typeface="Arial"/>
                <a:cs typeface="Arial"/>
              </a:rPr>
              <a:t>11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Shape 1"/>
          <p:cNvSpPr txBox="1"/>
          <p:nvPr/>
        </p:nvSpPr>
        <p:spPr>
          <a:xfrm>
            <a:off x="1981200" y="706483"/>
            <a:ext cx="8229627" cy="114500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ko-KR" altLang="en-US" sz="3991" spc="5">
                <a:solidFill>
                  <a:srgbClr val="000000"/>
                </a:solidFill>
                <a:latin typeface="Times New Roman"/>
              </a:rPr>
              <a:t>통신</a:t>
            </a:r>
            <a:r>
              <a:rPr lang="en-US" altLang="ko-KR" sz="3991" spc="5">
                <a:solidFill>
                  <a:srgbClr val="000000"/>
                </a:solidFill>
                <a:latin typeface="Times New Roman"/>
              </a:rPr>
              <a:t>(</a:t>
            </a:r>
            <a:r>
              <a:rPr lang="ko-KR" altLang="en-US" sz="3991" spc="5">
                <a:solidFill>
                  <a:srgbClr val="000000"/>
                </a:solidFill>
                <a:latin typeface="Times New Roman"/>
              </a:rPr>
              <a:t>보드 → 서버</a:t>
            </a:r>
            <a:r>
              <a:rPr lang="en-US" altLang="ko-KR" sz="3991" spc="5">
                <a:solidFill>
                  <a:srgbClr val="000000"/>
                </a:solidFill>
                <a:latin typeface="Times New Roman"/>
              </a:rPr>
              <a:t>/</a:t>
            </a:r>
            <a:r>
              <a:rPr lang="ko-KR" altLang="en-US" sz="3991" spc="5">
                <a:solidFill>
                  <a:srgbClr val="000000"/>
                </a:solidFill>
                <a:latin typeface="Times New Roman"/>
              </a:rPr>
              <a:t>전광판</a:t>
            </a:r>
            <a:r>
              <a:rPr lang="en-US" altLang="ko-KR" sz="3991" spc="5">
                <a:solidFill>
                  <a:srgbClr val="000000"/>
                </a:solidFill>
                <a:latin typeface="Times New Roman"/>
              </a:rPr>
              <a:t>) </a:t>
            </a:r>
            <a:r>
              <a:rPr lang="ko-KR" altLang="en-US" sz="3991" spc="5">
                <a:solidFill>
                  <a:srgbClr val="000000"/>
                </a:solidFill>
                <a:latin typeface="Times New Roman"/>
              </a:rPr>
              <a:t>모듈</a:t>
            </a:r>
            <a:endParaRPr lang="en-US" altLang="ko-KR" sz="3991" spc="5">
              <a:solidFill>
                <a:srgbClr val="000000"/>
              </a:solidFill>
              <a:latin typeface="Times New Roman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/>
        </p:nvGraphicFramePr>
        <p:xfrm>
          <a:off x="990613" y="1752601"/>
          <a:ext cx="10210799" cy="4526678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1378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531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197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572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기능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lvl="0" indent="0" algn="ctr" defTabSz="1080135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ko-KR" altLang="en-US" sz="1800" spc="5"/>
                        <a:t>부팅 시 보드의 식별</a:t>
                      </a:r>
                      <a:r>
                        <a:rPr lang="en-US" altLang="ko-KR" sz="1800" spc="5"/>
                        <a:t>ID</a:t>
                      </a:r>
                      <a:r>
                        <a:rPr lang="ko-KR" altLang="en-US" sz="1800" spc="5"/>
                        <a:t>와  위치정보를 서버에 등록</a:t>
                      </a:r>
                    </a:p>
                    <a:p>
                      <a:pPr marL="0" lvl="0" indent="0" algn="ctr" defTabSz="1080135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ko-KR" altLang="en-US" sz="1800" spc="5"/>
                        <a:t>위험상황에 대한 메시지를 서버와 전광판에 보냄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291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다루는 정보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ko-KR" altLang="en-US" sz="18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서버 주소</a:t>
                      </a:r>
                      <a:r>
                        <a:rPr lang="en-US" altLang="ko-KR" b="1"/>
                        <a:t>	</a:t>
                      </a:r>
                      <a:r>
                        <a:rPr lang="ko-KR" altLang="en-US" sz="18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상황에 대한 메시지</a:t>
                      </a:r>
                      <a:r>
                        <a:rPr lang="en-US" altLang="ko-KR" b="1"/>
                        <a:t>	</a:t>
                      </a:r>
                      <a:r>
                        <a:rPr lang="ko-KR" altLang="en-US" sz="18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기기 식별 </a:t>
                      </a:r>
                      <a:r>
                        <a:rPr lang="en-US" altLang="ko-KR" sz="18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ID</a:t>
                      </a:r>
                      <a:r>
                        <a:rPr lang="en-US" altLang="ko-KR" b="1"/>
                        <a:t>	</a:t>
                      </a:r>
                      <a:r>
                        <a:rPr lang="ko-KR" altLang="en-US" sz="18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보드 위치정보</a:t>
                      </a:r>
                      <a:endParaRPr lang="en-US" altLang="ko-KR" sz="1800" spc="5">
                        <a:solidFill>
                          <a:srgbClr val="00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61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고려사항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lvl="0" indent="0" algn="ctr" defTabSz="1080135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ko-KR" altLang="en-US" sz="18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실시간 통신</a:t>
                      </a:r>
                      <a:endParaRPr lang="en-US" altLang="ko-KR" sz="1800" spc="5">
                        <a:solidFill>
                          <a:srgbClr val="00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73616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API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connect</a:t>
                      </a:r>
                      <a:r>
                        <a:rPr lang="en-US" altLang="ko-KR"/>
                        <a:t>()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Char char="-"/>
                      </a:pPr>
                      <a:r>
                        <a:rPr lang="en-US" altLang="ko-KR" sz="18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형  식 : bool connect(const string host, const long portNum)</a:t>
                      </a:r>
                    </a:p>
                    <a:p>
                      <a:pPr marL="285750" indent="-285750">
                        <a:buChar char="-"/>
                      </a:pPr>
                      <a:r>
                        <a:rPr lang="en-US" altLang="ko-KR" sz="18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리턴값 : 서버 연결에 성공하면 true, 실패하면 false</a:t>
                      </a:r>
                    </a:p>
                    <a:p>
                      <a:pPr marL="285750" indent="-285750">
                        <a:buChar char="-"/>
                      </a:pPr>
                      <a:r>
                        <a:rPr lang="en-US" altLang="ko-KR" sz="18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설  명 : 도로 상황을 운전자에게 전송하기 위한 서버와 도로의 기기를 연결한다.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3200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sendMessage()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Char char="-"/>
                      </a:pPr>
                      <a:r>
                        <a:rPr lang="en-US" altLang="ko-KR" sz="18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형  식 : void sendMessage(const string message)</a:t>
                      </a:r>
                    </a:p>
                    <a:p>
                      <a:pPr marL="285750" indent="-285750">
                        <a:buChar char="-"/>
                      </a:pPr>
                      <a:r>
                        <a:rPr lang="en-US" altLang="ko-KR" sz="18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설  명 : 도로의 상황을 메세지 형식으로 서버에 전송한다.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3200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displayScreen()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Char char="-"/>
                      </a:pPr>
                      <a:r>
                        <a:rPr lang="en-US" altLang="ko-KR" sz="18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형  식 : void </a:t>
                      </a:r>
                      <a:r>
                        <a:rPr lang="en-US" altLang="ko-KR"/>
                        <a:t>displayScreen</a:t>
                      </a:r>
                      <a:r>
                        <a:rPr lang="en-US" altLang="ko-KR" sz="18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(const string message)</a:t>
                      </a:r>
                    </a:p>
                    <a:p>
                      <a:pPr marL="285750" indent="-285750">
                        <a:buChar char="-"/>
                      </a:pPr>
                      <a:r>
                        <a:rPr lang="en-US" altLang="ko-KR" sz="18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설  명 : </a:t>
                      </a:r>
                      <a:r>
                        <a:rPr lang="ko-KR" altLang="en-US" sz="18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전광판에 경고메세지 전송한다</a:t>
                      </a:r>
                      <a:r>
                        <a:rPr lang="en-US" altLang="ko-KR" sz="18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511954" y="446622"/>
            <a:ext cx="38982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b="1"/>
              <a:t>모듈 상세 설계</a:t>
            </a:r>
            <a:r>
              <a:rPr lang="en-US" altLang="ko-KR" b="1"/>
              <a:t>(</a:t>
            </a:r>
            <a:r>
              <a:rPr lang="ko-KR" altLang="en-US" b="1"/>
              <a:t>오드로이드</a:t>
            </a:r>
            <a:r>
              <a:rPr lang="en-US" altLang="ko-KR" b="1"/>
              <a:t>)</a:t>
            </a:r>
            <a:endParaRPr lang="ko-KR" altLang="en-US" sz="240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440180"/>
            <a:fld id="{5939B1FA-81F2-4940-9AF3-5EAFB5D6669B}" type="slidenum">
              <a:rPr lang="en-US" altLang="en-US">
                <a:solidFill>
                  <a:prstClr val="black">
                    <a:tint val="75000"/>
                  </a:prstClr>
                </a:solidFill>
              </a:rPr>
              <a:pPr defTabSz="1440180"/>
              <a:t>20</a:t>
            </a:fld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11954" y="446622"/>
            <a:ext cx="38982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b="1"/>
              <a:t>모듈 상세 설계</a:t>
            </a:r>
            <a:r>
              <a:rPr lang="en-US" altLang="ko-KR" b="1"/>
              <a:t>(</a:t>
            </a:r>
            <a:r>
              <a:rPr lang="ko-KR" altLang="en-US" b="1"/>
              <a:t>오드로이드</a:t>
            </a:r>
            <a:r>
              <a:rPr lang="en-US" altLang="ko-KR" b="1"/>
              <a:t>)</a:t>
            </a:r>
            <a:endParaRPr lang="ko-KR" altLang="en-US" sz="240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440180"/>
            <a:fld id="{5939B1FA-81F2-4940-9AF3-5EAFB5D6669B}" type="slidenum">
              <a:rPr lang="en-US" altLang="en-US">
                <a:solidFill>
                  <a:prstClr val="black">
                    <a:tint val="75000"/>
                  </a:prstClr>
                </a:solidFill>
              </a:rPr>
              <a:pPr defTabSz="1440180"/>
              <a:t>21</a:t>
            </a:fld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1905000" y="1089122"/>
            <a:ext cx="8926391" cy="5394228"/>
          </a:xfr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서버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511954" y="446622"/>
            <a:ext cx="28314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b="1"/>
              <a:t>모듈 상세 설계</a:t>
            </a:r>
            <a:endParaRPr lang="ko-KR" altLang="en-US" sz="240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440180"/>
            <a:fld id="{5939B1FA-81F2-4940-9AF3-5EAFB5D6669B}" type="slidenum">
              <a:rPr lang="en-US" altLang="en-US">
                <a:solidFill>
                  <a:prstClr val="black">
                    <a:tint val="75000"/>
                  </a:prstClr>
                </a:solidFill>
              </a:rPr>
              <a:pPr defTabSz="1440180"/>
              <a:t>22</a:t>
            </a:fld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1966912" y="1709393"/>
            <a:ext cx="8258175" cy="4307578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Shape 1"/>
          <p:cNvSpPr txBox="1"/>
          <p:nvPr/>
        </p:nvSpPr>
        <p:spPr>
          <a:xfrm>
            <a:off x="1981200" y="706483"/>
            <a:ext cx="8229627" cy="114500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ko-KR" altLang="en-US" sz="3991" spc="5">
                <a:solidFill>
                  <a:srgbClr val="000000"/>
                </a:solidFill>
                <a:latin typeface="Times New Roman"/>
              </a:rPr>
              <a:t>서버 통신 모듈</a:t>
            </a:r>
            <a:endParaRPr lang="en-US" altLang="ko-KR" sz="3991" spc="5">
              <a:solidFill>
                <a:srgbClr val="000000"/>
              </a:solidFill>
              <a:latin typeface="Times New Roman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/>
        </p:nvGraphicFramePr>
        <p:xfrm>
          <a:off x="990613" y="1636240"/>
          <a:ext cx="10210799" cy="4824238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1378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531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197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6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기능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lvl="0" indent="0" algn="ctr" defTabSz="1080135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ko-KR" altLang="en-US" sz="1800" spc="5"/>
                        <a:t>보드에서 위험상황 메시지 수신</a:t>
                      </a:r>
                    </a:p>
                    <a:p>
                      <a:pPr marL="0" lvl="0" indent="0" algn="ctr" defTabSz="1080135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en-US" altLang="ko-KR" sz="1800" spc="5"/>
                        <a:t>push </a:t>
                      </a:r>
                      <a:r>
                        <a:rPr lang="ko-KR" altLang="en-US" sz="1800" spc="5"/>
                        <a:t>서버로 메시지 송신 요청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6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다루는 정보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R" sz="18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Firebase </a:t>
                      </a:r>
                      <a:r>
                        <a:rPr lang="ko-KR" altLang="en-US" sz="18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서버 주소</a:t>
                      </a:r>
                      <a:r>
                        <a:rPr lang="en-US" altLang="ko-KR" b="1"/>
                        <a:t>		</a:t>
                      </a:r>
                      <a:r>
                        <a:rPr lang="ko-KR" altLang="en-US" sz="18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상황에 대한 메시지</a:t>
                      </a:r>
                    </a:p>
                    <a:p>
                      <a:pPr algn="ctr"/>
                      <a:r>
                        <a:rPr lang="ko-KR" altLang="en-US" sz="18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기기 식별 </a:t>
                      </a:r>
                      <a:r>
                        <a:rPr lang="en-US" altLang="ko-KR" sz="18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ID</a:t>
                      </a:r>
                      <a:r>
                        <a:rPr lang="en-US" altLang="ko-KR" b="1"/>
                        <a:t>			</a:t>
                      </a:r>
                      <a:r>
                        <a:rPr lang="ko-KR" altLang="en-US" sz="18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보드 위치정보</a:t>
                      </a:r>
                      <a:endParaRPr lang="en-US" altLang="ko-KR" sz="1800" spc="5">
                        <a:solidFill>
                          <a:srgbClr val="00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6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고려사항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lvl="0" indent="0" algn="ctr" defTabSz="1080135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ko-KR" altLang="en-US" sz="18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이동하고 있는 운전자들에게 완전한 정보 전달을 위해</a:t>
                      </a:r>
                    </a:p>
                    <a:p>
                      <a:pPr marL="0" lvl="0" indent="0" algn="ctr" defTabSz="1080135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en-US" altLang="ko-KR" sz="18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FCM Push </a:t>
                      </a:r>
                      <a:r>
                        <a:rPr lang="ko-KR" altLang="en-US" sz="18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서버를 이용함</a:t>
                      </a:r>
                      <a:endParaRPr lang="en-US" altLang="ko-KR" sz="1800" spc="5">
                        <a:solidFill>
                          <a:srgbClr val="00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51999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API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receiveData</a:t>
                      </a:r>
                      <a:r>
                        <a:rPr lang="en-US" altLang="ko-KR"/>
                        <a:t>()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Char char="-"/>
                      </a:pPr>
                      <a:r>
                        <a:rPr lang="en-US" altLang="ko-KR" sz="18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형  식 : bool receiveData(string receiveData)</a:t>
                      </a:r>
                    </a:p>
                    <a:p>
                      <a:pPr marL="285750" indent="-285750">
                        <a:buChar char="-"/>
                      </a:pPr>
                      <a:r>
                        <a:rPr lang="en-US" altLang="ko-KR" sz="18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리턴값 : </a:t>
                      </a:r>
                      <a:r>
                        <a:rPr lang="ko-KR" altLang="en-US" sz="18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데이터 수신을</a:t>
                      </a:r>
                      <a:r>
                        <a:rPr lang="en-US" altLang="ko-KR" sz="18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 성공하면 true, 실패하면 false</a:t>
                      </a:r>
                    </a:p>
                    <a:p>
                      <a:pPr marL="285750" indent="-285750">
                        <a:buChar char="-"/>
                      </a:pPr>
                      <a:r>
                        <a:rPr lang="en-US" altLang="ko-KR" sz="18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설  명 : 도로 상황을 운전자에게 전송하기 위한 서버와 도로의 기기를 연결한다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519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sendData()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Char char="-"/>
                      </a:pPr>
                      <a:r>
                        <a:rPr lang="en-US" altLang="ko-KR" sz="18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형  식 : bool sendData(string sendData)</a:t>
                      </a:r>
                    </a:p>
                    <a:p>
                      <a:pPr marL="285750" indent="-285750">
                        <a:buChar char="-"/>
                      </a:pPr>
                      <a:r>
                        <a:rPr lang="en-US" altLang="ko-KR" sz="18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설  명 : 도로의 상황을 메세지 형식으로 </a:t>
                      </a:r>
                      <a:r>
                        <a:rPr lang="ko-KR" altLang="en-US" sz="18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모바일</a:t>
                      </a:r>
                      <a:r>
                        <a:rPr lang="en-US" altLang="ko-KR" sz="18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에 전송한다.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511954" y="446622"/>
            <a:ext cx="38982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b="1"/>
              <a:t>모듈 상세 설계</a:t>
            </a:r>
            <a:r>
              <a:rPr lang="en-US" altLang="ko-KR" b="1"/>
              <a:t>(</a:t>
            </a:r>
            <a:r>
              <a:rPr lang="ko-KR" altLang="en-US" b="1"/>
              <a:t>서버</a:t>
            </a:r>
            <a:r>
              <a:rPr lang="en-US" altLang="ko-KR" b="1"/>
              <a:t>)</a:t>
            </a:r>
            <a:endParaRPr lang="ko-KR" altLang="en-US" sz="240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440180"/>
            <a:fld id="{5939B1FA-81F2-4940-9AF3-5EAFB5D6669B}" type="slidenum">
              <a:rPr lang="en-US" altLang="en-US">
                <a:solidFill>
                  <a:prstClr val="black">
                    <a:tint val="75000"/>
                  </a:prstClr>
                </a:solidFill>
              </a:rPr>
              <a:pPr defTabSz="1440180"/>
              <a:t>23</a:t>
            </a:fld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Shape 1"/>
          <p:cNvSpPr txBox="1"/>
          <p:nvPr/>
        </p:nvSpPr>
        <p:spPr>
          <a:xfrm>
            <a:off x="1981200" y="706483"/>
            <a:ext cx="8229627" cy="114500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ko-KR" altLang="en-US" sz="3991" spc="5">
                <a:solidFill>
                  <a:srgbClr val="000000"/>
                </a:solidFill>
                <a:latin typeface="Times New Roman"/>
              </a:rPr>
              <a:t>데이터 관리</a:t>
            </a:r>
            <a:endParaRPr lang="en-US" altLang="ko-KR" sz="3991" spc="5">
              <a:solidFill>
                <a:srgbClr val="000000"/>
              </a:solidFill>
              <a:latin typeface="Times New Roman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/>
        </p:nvGraphicFramePr>
        <p:xfrm>
          <a:off x="990613" y="1752600"/>
          <a:ext cx="10210800" cy="4011156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1378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6730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66701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206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기능</a:t>
                      </a:r>
                    </a:p>
                  </a:txBody>
                  <a:tcPr anchor="ctr"/>
                </a:tc>
                <a:tc gridSpan="4">
                  <a:txBody>
                    <a:bodyPr/>
                    <a:lstStyle/>
                    <a:p>
                      <a:pPr marL="0" lvl="0" indent="0" algn="ctr" defTabSz="1080135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ko-KR" altLang="en-US" sz="1800" spc="5"/>
                        <a:t>카메라 위치 정보 관리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6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다루는 정보</a:t>
                      </a:r>
                    </a:p>
                  </a:txBody>
                  <a:tcPr anchor="ctr"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ko-KR" altLang="en-US" sz="18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기기 식별 </a:t>
                      </a:r>
                      <a:r>
                        <a:rPr lang="en-US" altLang="ko-KR" sz="18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ID		</a:t>
                      </a:r>
                      <a:r>
                        <a:rPr lang="ko-KR" altLang="en-US" sz="18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보드 위치정보</a:t>
                      </a:r>
                      <a:r>
                        <a:rPr lang="en-US" altLang="ko-KR" sz="18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		</a:t>
                      </a:r>
                      <a:r>
                        <a:rPr lang="ko-KR" altLang="en-US" sz="18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위험상황</a:t>
                      </a:r>
                      <a:endParaRPr lang="en-US" altLang="ko-KR" sz="1800" spc="5">
                        <a:solidFill>
                          <a:srgbClr val="00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51999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API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spc="5">
                          <a:solidFill>
                            <a:srgbClr val="000000"/>
                          </a:solidFill>
                          <a:latin typeface="+mj-ea"/>
                        </a:rPr>
                        <a:t>update</a:t>
                      </a:r>
                      <a:r>
                        <a:rPr lang="en-US" altLang="ko-KR" sz="1400"/>
                        <a:t>()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Char char="-"/>
                      </a:pPr>
                      <a:r>
                        <a:rPr lang="en-US" altLang="ko-KR" sz="14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형  식 : bool receive(string receiveData)</a:t>
                      </a:r>
                    </a:p>
                    <a:p>
                      <a:pPr marL="285750" indent="-285750">
                        <a:buChar char="-"/>
                      </a:pPr>
                      <a:r>
                        <a:rPr lang="en-US" altLang="ko-KR" sz="14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리턴값 : </a:t>
                      </a:r>
                      <a:r>
                        <a:rPr lang="ko-KR" altLang="en-US" sz="14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데이터 수신을</a:t>
                      </a:r>
                      <a:r>
                        <a:rPr lang="en-US" altLang="ko-KR" sz="14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 성공하면 true, 실패하면 false</a:t>
                      </a:r>
                    </a:p>
                    <a:p>
                      <a:pPr marL="285750" indent="-285750">
                        <a:buChar char="-"/>
                      </a:pPr>
                      <a:r>
                        <a:rPr lang="en-US" altLang="ko-KR" sz="14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설  명 : 도로 상황을 운전자에게 전송하기 위한 서버와 도로의 기기를 연결한다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ko-KR" sz="1400" spc="5">
                          <a:solidFill>
                            <a:srgbClr val="000000"/>
                          </a:solidFill>
                          <a:latin typeface="+mj-ea"/>
                        </a:rPr>
                        <a:t>read()</a:t>
                      </a:r>
                      <a:endParaRPr lang="en-US" altLang="ko-KR" sz="1400" spc="5">
                        <a:solidFill>
                          <a:srgbClr val="00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just">
                        <a:buChar char="-"/>
                      </a:pPr>
                      <a:r>
                        <a:rPr lang="en-US" altLang="ko-KR" sz="1400" spc="5">
                          <a:solidFill>
                            <a:srgbClr val="000000"/>
                          </a:solidFill>
                          <a:latin typeface="+mj-ea"/>
                        </a:rPr>
                        <a:t>형  식 : String read(String ID)</a:t>
                      </a:r>
                    </a:p>
                    <a:p>
                      <a:pPr marL="285750" indent="-285750" algn="just">
                        <a:buChar char="-"/>
                      </a:pPr>
                      <a:r>
                        <a:rPr lang="en-US" altLang="ko-KR" sz="1400" spc="5">
                          <a:solidFill>
                            <a:srgbClr val="000000"/>
                          </a:solidFill>
                          <a:latin typeface="+mj-ea"/>
                        </a:rPr>
                        <a:t>리턴값 : </a:t>
                      </a:r>
                      <a:r>
                        <a:rPr lang="ko-KR" altLang="en-US" sz="1400" spc="5">
                          <a:solidFill>
                            <a:srgbClr val="000000"/>
                          </a:solidFill>
                          <a:latin typeface="+mj-ea"/>
                        </a:rPr>
                        <a:t>기기 데이터 출력</a:t>
                      </a:r>
                    </a:p>
                    <a:p>
                      <a:pPr marL="285750" indent="-285750" algn="just">
                        <a:buChar char="-"/>
                      </a:pPr>
                      <a:r>
                        <a:rPr lang="en-US" altLang="ko-KR" sz="1400" spc="5">
                          <a:solidFill>
                            <a:srgbClr val="000000"/>
                          </a:solidFill>
                          <a:latin typeface="+mj-ea"/>
                        </a:rPr>
                        <a:t>설  명 : </a:t>
                      </a:r>
                      <a:r>
                        <a:rPr lang="ko-KR" altLang="en-US" sz="1400" spc="5">
                          <a:solidFill>
                            <a:srgbClr val="000000"/>
                          </a:solidFill>
                          <a:latin typeface="+mj-ea"/>
                        </a:rPr>
                        <a:t>기기 정보 출력</a:t>
                      </a:r>
                    </a:p>
                    <a:p>
                      <a:pPr marL="285750" indent="-285750" algn="just">
                        <a:buChar char="-"/>
                      </a:pPr>
                      <a:endParaRPr lang="en-US" altLang="ko-KR" sz="1400" spc="5">
                        <a:solidFill>
                          <a:srgbClr val="00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519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spc="5">
                          <a:solidFill>
                            <a:srgbClr val="000000"/>
                          </a:solidFill>
                          <a:latin typeface="+mj-ea"/>
                        </a:rPr>
                        <a:t>delete</a:t>
                      </a:r>
                      <a:r>
                        <a:rPr lang="en-US" altLang="ko-KR" sz="14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()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Char char="-"/>
                      </a:pPr>
                      <a:r>
                        <a:rPr lang="en-US" altLang="ko-KR" sz="14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형  식 : bool send(string sendData)</a:t>
                      </a:r>
                    </a:p>
                    <a:p>
                      <a:pPr marL="285750" indent="-285750">
                        <a:buChar char="-"/>
                      </a:pPr>
                      <a:r>
                        <a:rPr lang="en-US" altLang="ko-KR" sz="14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설  명 : 도로의 상황을 메세지 형식으로 </a:t>
                      </a:r>
                      <a:r>
                        <a:rPr lang="ko-KR" altLang="en-US" sz="14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모바일</a:t>
                      </a:r>
                      <a:r>
                        <a:rPr lang="en-US" altLang="ko-KR" sz="14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에 전송한다.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0" indent="0" algn="ctr" defTabSz="1080135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en-US" altLang="ko-KR" sz="1400" spc="5">
                          <a:solidFill>
                            <a:srgbClr val="000000"/>
                          </a:solidFill>
                          <a:latin typeface="+mj-ea"/>
                        </a:rPr>
                        <a:t>create()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just">
                        <a:buChar char="-"/>
                      </a:pPr>
                      <a:r>
                        <a:rPr lang="en-US" altLang="ko-KR" sz="1400" spc="5">
                          <a:solidFill>
                            <a:srgbClr val="000000"/>
                          </a:solidFill>
                          <a:latin typeface="+mj-ea"/>
                        </a:rPr>
                        <a:t>형  식 : boolean create(String ID, String GPS)</a:t>
                      </a:r>
                    </a:p>
                    <a:p>
                      <a:pPr marL="285750" indent="-285750" algn="just">
                        <a:buChar char="-"/>
                      </a:pPr>
                      <a:r>
                        <a:rPr lang="en-US" altLang="ko-KR" sz="1400" spc="5">
                          <a:solidFill>
                            <a:srgbClr val="000000"/>
                          </a:solidFill>
                          <a:latin typeface="+mj-ea"/>
                        </a:rPr>
                        <a:t>리턴값 : 성공하면 true, 실패하면 false</a:t>
                      </a:r>
                    </a:p>
                    <a:p>
                      <a:pPr marL="285750" indent="-285750" algn="just">
                        <a:buChar char="-"/>
                      </a:pPr>
                      <a:r>
                        <a:rPr lang="en-US" altLang="ko-KR" sz="1400" spc="5">
                          <a:solidFill>
                            <a:srgbClr val="000000"/>
                          </a:solidFill>
                          <a:latin typeface="+mj-ea"/>
                        </a:rPr>
                        <a:t>설  명 : </a:t>
                      </a:r>
                      <a:r>
                        <a:rPr lang="ko-KR" altLang="en-US" sz="1400" spc="5">
                          <a:solidFill>
                            <a:srgbClr val="000000"/>
                          </a:solidFill>
                          <a:latin typeface="+mj-ea"/>
                        </a:rPr>
                        <a:t>기기 정보 삽입</a:t>
                      </a:r>
                    </a:p>
                    <a:p>
                      <a:pPr marL="285750" indent="-285750" algn="just">
                        <a:buChar char="-"/>
                      </a:pPr>
                      <a:endParaRPr lang="en-US" altLang="ko-KR" sz="1400" spc="5">
                        <a:solidFill>
                          <a:srgbClr val="00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511954" y="446622"/>
            <a:ext cx="38982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b="1"/>
              <a:t>모듈 상세 설계</a:t>
            </a:r>
            <a:r>
              <a:rPr lang="en-US" altLang="ko-KR" b="1"/>
              <a:t>(</a:t>
            </a:r>
            <a:r>
              <a:rPr lang="ko-KR" altLang="en-US" b="1"/>
              <a:t>서버</a:t>
            </a:r>
            <a:r>
              <a:rPr lang="en-US" altLang="ko-KR" b="1"/>
              <a:t>)</a:t>
            </a:r>
            <a:endParaRPr lang="ko-KR" altLang="en-US" sz="240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440180"/>
            <a:fld id="{5939B1FA-81F2-4940-9AF3-5EAFB5D6669B}" type="slidenum">
              <a:rPr lang="en-US" altLang="en-US">
                <a:solidFill>
                  <a:prstClr val="black">
                    <a:tint val="75000"/>
                  </a:prstClr>
                </a:solidFill>
              </a:rPr>
              <a:pPr defTabSz="1440180"/>
              <a:t>24</a:t>
            </a:fld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511954" y="446622"/>
            <a:ext cx="38982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b="1"/>
              <a:t>모듈 상세 설계</a:t>
            </a:r>
            <a:r>
              <a:rPr lang="en-US" altLang="ko-KR" b="1"/>
              <a:t>(</a:t>
            </a:r>
            <a:r>
              <a:rPr lang="ko-KR" altLang="en-US" b="1"/>
              <a:t>서버</a:t>
            </a:r>
            <a:r>
              <a:rPr lang="en-US" altLang="ko-KR" b="1"/>
              <a:t>)</a:t>
            </a:r>
            <a:endParaRPr lang="ko-KR" altLang="en-US" sz="240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440180"/>
            <a:fld id="{5939B1FA-81F2-4940-9AF3-5EAFB5D6669B}" type="slidenum">
              <a:rPr lang="en-US" altLang="en-US">
                <a:solidFill>
                  <a:prstClr val="black">
                    <a:tint val="75000"/>
                  </a:prstClr>
                </a:solidFill>
              </a:rPr>
              <a:pPr defTabSz="1440180"/>
              <a:t>25</a:t>
            </a:fld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1828800" y="1219200"/>
            <a:ext cx="8763000" cy="4890399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모바일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511954" y="446622"/>
            <a:ext cx="28314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b="1"/>
              <a:t>모듈 상세 설계</a:t>
            </a:r>
            <a:endParaRPr lang="ko-KR" altLang="en-US" sz="240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440180"/>
            <a:fld id="{5939B1FA-81F2-4940-9AF3-5EAFB5D6669B}" type="slidenum">
              <a:rPr lang="en-US" altLang="en-US">
                <a:solidFill>
                  <a:prstClr val="black">
                    <a:tint val="75000"/>
                  </a:prstClr>
                </a:solidFill>
              </a:rPr>
              <a:pPr defTabSz="1440180"/>
              <a:t>26</a:t>
            </a:fld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269900" y="1709737"/>
            <a:ext cx="11652200" cy="4306889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Shape 1"/>
          <p:cNvSpPr txBox="1"/>
          <p:nvPr/>
        </p:nvSpPr>
        <p:spPr>
          <a:xfrm>
            <a:off x="1981200" y="706483"/>
            <a:ext cx="8229627" cy="114500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ko-KR" altLang="en-US" sz="3991" spc="5">
                <a:solidFill>
                  <a:srgbClr val="000000"/>
                </a:solidFill>
                <a:latin typeface="Times New Roman"/>
              </a:rPr>
              <a:t>경보 알림</a:t>
            </a:r>
            <a:endParaRPr lang="en-US" altLang="ko-KR" sz="3991" spc="5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11954" y="446622"/>
            <a:ext cx="34410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b="1"/>
              <a:t>모듈 상세 설계</a:t>
            </a:r>
            <a:r>
              <a:rPr lang="en-US" altLang="ko-KR" b="1"/>
              <a:t>(</a:t>
            </a:r>
            <a:r>
              <a:rPr lang="ko-KR" altLang="en-US" b="1"/>
              <a:t>모바일</a:t>
            </a:r>
            <a:r>
              <a:rPr lang="en-US" altLang="ko-KR" b="1"/>
              <a:t>)</a:t>
            </a:r>
            <a:endParaRPr lang="ko-KR" altLang="en-US" sz="2400"/>
          </a:p>
        </p:txBody>
      </p:sp>
      <p:graphicFrame>
        <p:nvGraphicFramePr>
          <p:cNvPr id="2" name="표 1"/>
          <p:cNvGraphicFramePr>
            <a:graphicFrameLocks noGrp="1"/>
          </p:cNvGraphicFramePr>
          <p:nvPr/>
        </p:nvGraphicFramePr>
        <p:xfrm>
          <a:off x="990600" y="1600200"/>
          <a:ext cx="10210800" cy="4851133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1378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0550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674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6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기능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lvl="0" indent="0" algn="ctr" defTabSz="1080135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ko-KR" altLang="en-US" sz="1800" spc="5"/>
                        <a:t>사용자에게 주변 위험상황을 통보</a:t>
                      </a:r>
                      <a:endParaRPr lang="en-US" altLang="ko-KR" sz="1800" b="1" spc="5">
                        <a:solidFill>
                          <a:srgbClr val="00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412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다루는 정보</a:t>
                      </a:r>
                      <a:endParaRPr lang="en-US" altLang="ko-KR" sz="1800" spc="5">
                        <a:solidFill>
                          <a:srgbClr val="00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8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위험상황 메시지</a:t>
                      </a:r>
                      <a:r>
                        <a:rPr lang="en-US" altLang="ko-KR" b="1"/>
                        <a:t>		</a:t>
                      </a:r>
                      <a:r>
                        <a:rPr lang="ko-KR" altLang="en-US" sz="1800" b="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디바이스 위치정보</a:t>
                      </a:r>
                      <a:r>
                        <a:rPr lang="en-US" altLang="ko-KR" b="1"/>
                        <a:t>	</a:t>
                      </a:r>
                      <a:r>
                        <a:rPr lang="ko-KR" altLang="en-US" sz="1800" b="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보드</a:t>
                      </a:r>
                      <a:r>
                        <a:rPr lang="ko-KR" altLang="en-US" sz="18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 위치정보</a:t>
                      </a:r>
                      <a:endParaRPr lang="en-US" altLang="ko-KR" sz="1800" spc="5">
                        <a:solidFill>
                          <a:srgbClr val="00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67999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API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0" indent="0" algn="ctr" defTabSz="1080135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en-US" altLang="ko-KR" sz="16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sendPushNotification()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Char char="-"/>
                      </a:pPr>
                      <a:r>
                        <a:rPr lang="en-US" altLang="ko-KR" sz="16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형  식 : void sendPushNotification ( String message )</a:t>
                      </a:r>
                    </a:p>
                    <a:p>
                      <a:pPr marL="285750" indent="-285750">
                        <a:buChar char="-"/>
                      </a:pPr>
                      <a:r>
                        <a:rPr lang="en-US" altLang="ko-KR" sz="16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설  명 : </a:t>
                      </a:r>
                      <a:r>
                        <a:rPr lang="ko-KR" altLang="en-US" sz="16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서버로부터 받은 메시지에서 정보를 추출하고 판단하여 푸시알림을 띄운다</a:t>
                      </a:r>
                      <a:r>
                        <a:rPr lang="en-US" altLang="ko-KR" sz="16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.</a:t>
                      </a:r>
                      <a:endParaRPr lang="en-US" altLang="ko-KR" sz="1800" spc="5">
                        <a:solidFill>
                          <a:srgbClr val="000000"/>
                        </a:solidFill>
                        <a:latin typeface="굴림"/>
                        <a:ea typeface="굴림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679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defTabSz="1080135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en-US" altLang="ko-KR" sz="16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parsingMessage()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Char char="-"/>
                      </a:pPr>
                      <a:r>
                        <a:rPr lang="en-US" altLang="ko-KR" sz="16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형  식 : AlertInfo parsingMessage(String message)</a:t>
                      </a:r>
                    </a:p>
                    <a:p>
                      <a:pPr marL="285750" indent="-285750">
                        <a:buChar char="-"/>
                      </a:pPr>
                      <a:r>
                        <a:rPr lang="en-US" altLang="ko-KR" sz="16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리턴값 :</a:t>
                      </a:r>
                      <a:r>
                        <a:rPr lang="ko-KR" altLang="en-US" sz="16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서버로부터 받은 메시지에서 추출한 정보를 담은 </a:t>
                      </a:r>
                      <a:r>
                        <a:rPr lang="en-US" altLang="ko-KR" sz="16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AlertInfo</a:t>
                      </a:r>
                      <a:r>
                        <a:rPr lang="ko-KR" altLang="en-US" sz="16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객체</a:t>
                      </a:r>
                    </a:p>
                    <a:p>
                      <a:pPr marL="285750" indent="-285750">
                        <a:buChar char="-"/>
                      </a:pPr>
                      <a:r>
                        <a:rPr lang="en-US" altLang="ko-KR" sz="16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설  명 : </a:t>
                      </a:r>
                      <a:r>
                        <a:rPr lang="ko-KR" altLang="en-US" sz="16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서버로부터 받은 메시지에서 보드의 위도와 경도</a:t>
                      </a:r>
                      <a:r>
                        <a:rPr lang="en-US" altLang="ko-KR" sz="16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6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위험경보 정보를 추출한다</a:t>
                      </a:r>
                      <a:r>
                        <a:rPr lang="en-US" altLang="ko-KR" sz="16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679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defTabSz="1080135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en-US" altLang="ko-KR" sz="1600" spc="5">
                          <a:solidFill>
                            <a:srgbClr val="000000"/>
                          </a:solidFill>
                          <a:latin typeface="+mj-ea"/>
                        </a:rPr>
                        <a:t>checkAndAlert()</a:t>
                      </a:r>
                      <a:endParaRPr lang="en-US" altLang="ko-KR" sz="1600" spc="5">
                        <a:solidFill>
                          <a:srgbClr val="00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Char char="-"/>
                      </a:pPr>
                      <a:r>
                        <a:rPr lang="ko-KR" altLang="en-US" sz="1600" spc="5">
                          <a:solidFill>
                            <a:srgbClr val="000000"/>
                          </a:solidFill>
                          <a:latin typeface="+mj-ea"/>
                        </a:rPr>
                        <a:t>형  식</a:t>
                      </a:r>
                      <a:r>
                        <a:rPr lang="en-US" altLang="ko-KR" sz="1600" spc="5">
                          <a:solidFill>
                            <a:srgbClr val="000000"/>
                          </a:solidFill>
                          <a:latin typeface="+mj-ea"/>
                        </a:rPr>
                        <a:t>: AlertInfo checkAndAlert(AlertInfo info)</a:t>
                      </a:r>
                    </a:p>
                    <a:p>
                      <a:pPr marL="285750" indent="-285750">
                        <a:buChar char="-"/>
                      </a:pPr>
                      <a:r>
                        <a:rPr lang="ko-KR" altLang="en-US" sz="1600" spc="5">
                          <a:solidFill>
                            <a:srgbClr val="000000"/>
                          </a:solidFill>
                          <a:latin typeface="+mj-ea"/>
                        </a:rPr>
                        <a:t>리턴값</a:t>
                      </a:r>
                      <a:r>
                        <a:rPr lang="en-US" altLang="ko-KR" sz="1600" spc="5">
                          <a:solidFill>
                            <a:srgbClr val="000000"/>
                          </a:solidFill>
                          <a:latin typeface="+mj-ea"/>
                        </a:rPr>
                        <a:t>:</a:t>
                      </a:r>
                      <a:r>
                        <a:rPr lang="ko-KR" altLang="en-US" sz="1600" spc="5">
                          <a:solidFill>
                            <a:srgbClr val="000000"/>
                          </a:solidFill>
                          <a:latin typeface="+mj-ea"/>
                        </a:rPr>
                        <a:t>성공하면 </a:t>
                      </a:r>
                      <a:r>
                        <a:rPr lang="en-US" altLang="ko-KR" sz="1600" spc="5">
                          <a:solidFill>
                            <a:srgbClr val="000000"/>
                          </a:solidFill>
                          <a:latin typeface="+mj-ea"/>
                        </a:rPr>
                        <a:t>AlertInfo</a:t>
                      </a:r>
                      <a:r>
                        <a:rPr lang="ko-KR" altLang="en-US" sz="1600" spc="5">
                          <a:solidFill>
                            <a:srgbClr val="000000"/>
                          </a:solidFill>
                          <a:latin typeface="+mj-ea"/>
                        </a:rPr>
                        <a:t>객체 반환</a:t>
                      </a:r>
                      <a:r>
                        <a:rPr lang="en-US" altLang="ko-KR" sz="1600" spc="5">
                          <a:solidFill>
                            <a:srgbClr val="000000"/>
                          </a:solidFill>
                          <a:latin typeface="+mj-ea"/>
                        </a:rPr>
                        <a:t>, </a:t>
                      </a:r>
                      <a:r>
                        <a:rPr lang="ko-KR" altLang="en-US" sz="1600" spc="5">
                          <a:solidFill>
                            <a:srgbClr val="000000"/>
                          </a:solidFill>
                          <a:latin typeface="+mj-ea"/>
                        </a:rPr>
                        <a:t>실패하면 </a:t>
                      </a:r>
                      <a:r>
                        <a:rPr lang="en-US" altLang="ko-KR" sz="1600" spc="5">
                          <a:solidFill>
                            <a:srgbClr val="000000"/>
                          </a:solidFill>
                          <a:latin typeface="+mj-ea"/>
                        </a:rPr>
                        <a:t>NULL</a:t>
                      </a:r>
                      <a:r>
                        <a:rPr lang="ko-KR" altLang="en-US" sz="1600" spc="5">
                          <a:solidFill>
                            <a:srgbClr val="000000"/>
                          </a:solidFill>
                          <a:latin typeface="+mj-ea"/>
                        </a:rPr>
                        <a:t>반환</a:t>
                      </a:r>
                    </a:p>
                    <a:p>
                      <a:pPr marL="285750" indent="-285750">
                        <a:buChar char="-"/>
                      </a:pPr>
                      <a:r>
                        <a:rPr lang="ko-KR" altLang="en-US" sz="1600" spc="5">
                          <a:solidFill>
                            <a:srgbClr val="000000"/>
                          </a:solidFill>
                          <a:latin typeface="+mj-ea"/>
                        </a:rPr>
                        <a:t>설  명</a:t>
                      </a:r>
                      <a:r>
                        <a:rPr lang="en-US" altLang="ko-KR" sz="1600" spc="5">
                          <a:solidFill>
                            <a:srgbClr val="000000"/>
                          </a:solidFill>
                          <a:latin typeface="+mj-ea"/>
                        </a:rPr>
                        <a:t>: </a:t>
                      </a:r>
                      <a:r>
                        <a:rPr lang="ko-KR" altLang="en-US" sz="1600" spc="5">
                          <a:solidFill>
                            <a:srgbClr val="000000"/>
                          </a:solidFill>
                          <a:latin typeface="+mj-ea"/>
                        </a:rPr>
                        <a:t>서버로부터 받은 보드정보</a:t>
                      </a:r>
                      <a:r>
                        <a:rPr lang="en-US" altLang="ko-KR" sz="1600" spc="5">
                          <a:solidFill>
                            <a:srgbClr val="000000"/>
                          </a:solidFill>
                          <a:latin typeface="+mj-ea"/>
                        </a:rPr>
                        <a:t>(</a:t>
                      </a:r>
                      <a:r>
                        <a:rPr lang="ko-KR" altLang="en-US" sz="1600" spc="5">
                          <a:solidFill>
                            <a:srgbClr val="000000"/>
                          </a:solidFill>
                          <a:latin typeface="+mj-ea"/>
                        </a:rPr>
                        <a:t>좌표</a:t>
                      </a:r>
                      <a:r>
                        <a:rPr lang="en-US" altLang="ko-KR" sz="1600" spc="5">
                          <a:solidFill>
                            <a:srgbClr val="000000"/>
                          </a:solidFill>
                          <a:latin typeface="+mj-ea"/>
                        </a:rPr>
                        <a:t>,</a:t>
                      </a:r>
                      <a:r>
                        <a:rPr lang="ko-KR" altLang="en-US" sz="1600" spc="5">
                          <a:solidFill>
                            <a:srgbClr val="000000"/>
                          </a:solidFill>
                          <a:latin typeface="+mj-ea"/>
                        </a:rPr>
                        <a:t>위험정보</a:t>
                      </a:r>
                      <a:r>
                        <a:rPr lang="en-US" altLang="ko-KR" sz="1600" spc="5">
                          <a:solidFill>
                            <a:srgbClr val="000000"/>
                          </a:solidFill>
                          <a:latin typeface="+mj-ea"/>
                        </a:rPr>
                        <a:t>)</a:t>
                      </a:r>
                      <a:r>
                        <a:rPr lang="ko-KR" altLang="en-US" sz="1600" spc="5">
                          <a:solidFill>
                            <a:srgbClr val="000000"/>
                          </a:solidFill>
                          <a:latin typeface="+mj-ea"/>
                        </a:rPr>
                        <a:t>를 전달하고 디바이스와 보드의 거리</a:t>
                      </a:r>
                      <a:r>
                        <a:rPr lang="en-US" altLang="ko-KR" sz="1600" spc="5">
                          <a:solidFill>
                            <a:srgbClr val="000000"/>
                          </a:solidFill>
                          <a:latin typeface="+mj-ea"/>
                        </a:rPr>
                        <a:t>, </a:t>
                      </a:r>
                      <a:r>
                        <a:rPr lang="ko-KR" altLang="en-US" sz="1600" spc="5">
                          <a:solidFill>
                            <a:srgbClr val="000000"/>
                          </a:solidFill>
                          <a:latin typeface="+mj-ea"/>
                        </a:rPr>
                        <a:t>위험경보종류가 조건에 부합하면 푸시알림을 띄운다</a:t>
                      </a:r>
                      <a:r>
                        <a:rPr lang="en-US" altLang="ko-KR" sz="1600" spc="5">
                          <a:solidFill>
                            <a:srgbClr val="000000"/>
                          </a:solidFill>
                          <a:latin typeface="+mj-ea"/>
                        </a:rPr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440180"/>
            <a:fld id="{5939B1FA-81F2-4940-9AF3-5EAFB5D6669B}" type="slidenum">
              <a:rPr lang="en-US" altLang="en-US">
                <a:solidFill>
                  <a:prstClr val="black">
                    <a:tint val="75000"/>
                  </a:prstClr>
                </a:solidFill>
              </a:rPr>
              <a:pPr defTabSz="1440180"/>
              <a:t>27</a:t>
            </a:fld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Shape 1"/>
          <p:cNvSpPr txBox="1"/>
          <p:nvPr/>
        </p:nvSpPr>
        <p:spPr>
          <a:xfrm>
            <a:off x="1981200" y="706483"/>
            <a:ext cx="8229627" cy="114500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ko-KR" altLang="en-US" sz="3991" spc="5">
                <a:solidFill>
                  <a:srgbClr val="000000"/>
                </a:solidFill>
                <a:latin typeface="Times New Roman"/>
              </a:rPr>
              <a:t>구글 맵</a:t>
            </a:r>
            <a:endParaRPr lang="en-US" altLang="ko-KR" sz="3991" spc="5">
              <a:solidFill>
                <a:srgbClr val="000000"/>
              </a:solidFill>
              <a:latin typeface="Times New Roman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/>
        </p:nvGraphicFramePr>
        <p:xfrm>
          <a:off x="990613" y="1752600"/>
          <a:ext cx="10210799" cy="3745234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1378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531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197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6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기능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lvl="0" indent="0" algn="ctr" defTabSz="1080135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ko-KR" altLang="en-US" sz="1800" spc="5"/>
                        <a:t>사용자에게 현재위치 및 경보발생구역을 지도 상에 표시한다</a:t>
                      </a:r>
                      <a:r>
                        <a:rPr lang="en-US" altLang="ko-KR" sz="1800" spc="5"/>
                        <a:t>.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6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다루는 정보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ko-KR" altLang="en-US" sz="18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디바이스 위치정보</a:t>
                      </a:r>
                      <a:r>
                        <a:rPr lang="en-US" altLang="ko-KR" b="1"/>
                        <a:t>		</a:t>
                      </a:r>
                      <a:r>
                        <a:rPr lang="ko-KR" altLang="en-US" sz="1800" b="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보드 위치정보</a:t>
                      </a:r>
                      <a:endParaRPr lang="en-US" altLang="ko-KR" sz="1800" spc="5">
                        <a:solidFill>
                          <a:srgbClr val="00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51999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API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0" indent="0" algn="ctr" defTabSz="1080135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en-US" altLang="ko-KR" sz="16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popWarningMarker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Char char="-"/>
                      </a:pPr>
                      <a:r>
                        <a:rPr lang="en-US" altLang="ko-KR" sz="18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형  식 : void popWarningMarker(AlertInfo info)</a:t>
                      </a:r>
                    </a:p>
                    <a:p>
                      <a:pPr marL="285750" indent="-285750">
                        <a:buChar char="-"/>
                      </a:pPr>
                      <a:r>
                        <a:rPr lang="en-US" altLang="ko-KR" sz="18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설  명 : </a:t>
                      </a:r>
                      <a:r>
                        <a:rPr lang="ko-KR" altLang="en-US" sz="18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경보가 발생한 보드의 위치정보를 전달하면 지도상에서 해당위치에 마커표시</a:t>
                      </a:r>
                      <a:endParaRPr lang="en-US" altLang="ko-KR" sz="1800" spc="5">
                        <a:solidFill>
                          <a:srgbClr val="00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519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defTabSz="1080135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en-US" altLang="ko-KR" sz="16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popDeviceMarker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Char char="-"/>
                      </a:pPr>
                      <a:r>
                        <a:rPr lang="en-US" altLang="ko-KR" sz="18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형  식 : void popDeviceMarker(AlertInfo info)</a:t>
                      </a:r>
                    </a:p>
                    <a:p>
                      <a:pPr marL="285750" indent="-285750">
                        <a:buChar char="-"/>
                      </a:pPr>
                      <a:r>
                        <a:rPr lang="en-US" altLang="ko-KR" sz="18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설  명 : </a:t>
                      </a:r>
                      <a:r>
                        <a:rPr lang="ko-KR" altLang="en-US" sz="18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디바이스의 현재 위치를 전달하면 지도상에서 해당위치에 마커표시</a:t>
                      </a:r>
                    </a:p>
                    <a:p>
                      <a:pPr marL="285750" indent="-285750">
                        <a:buChar char="-"/>
                      </a:pPr>
                      <a:endParaRPr lang="en-US" altLang="ko-KR" sz="1800" spc="5">
                        <a:solidFill>
                          <a:srgbClr val="00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511954" y="446622"/>
            <a:ext cx="34410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b="1"/>
              <a:t>모듈 상세 설계</a:t>
            </a:r>
            <a:r>
              <a:rPr lang="en-US" altLang="ko-KR" b="1"/>
              <a:t>(</a:t>
            </a:r>
            <a:r>
              <a:rPr lang="ko-KR" altLang="en-US" b="1"/>
              <a:t>모바일</a:t>
            </a:r>
            <a:r>
              <a:rPr lang="en-US" altLang="ko-KR" b="1"/>
              <a:t>)</a:t>
            </a:r>
            <a:endParaRPr lang="ko-KR" altLang="en-US" sz="240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440180"/>
            <a:fld id="{5939B1FA-81F2-4940-9AF3-5EAFB5D6669B}" type="slidenum">
              <a:rPr lang="en-US" altLang="en-US">
                <a:solidFill>
                  <a:prstClr val="black">
                    <a:tint val="75000"/>
                  </a:prstClr>
                </a:solidFill>
              </a:rPr>
              <a:pPr defTabSz="1440180"/>
              <a:t>28</a:t>
            </a:fld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Shape 1"/>
          <p:cNvSpPr txBox="1"/>
          <p:nvPr/>
        </p:nvSpPr>
        <p:spPr>
          <a:xfrm>
            <a:off x="1981200" y="706483"/>
            <a:ext cx="8229627" cy="114500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ko-KR" altLang="en-US" sz="3991" spc="5">
                <a:solidFill>
                  <a:srgbClr val="000000"/>
                </a:solidFill>
                <a:latin typeface="Times New Roman"/>
              </a:rPr>
              <a:t>위치정보 모듈</a:t>
            </a:r>
            <a:endParaRPr lang="en-US" altLang="ko-KR" sz="3991" spc="5">
              <a:solidFill>
                <a:srgbClr val="000000"/>
              </a:solidFill>
              <a:latin typeface="Times New Roman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/>
        </p:nvGraphicFramePr>
        <p:xfrm>
          <a:off x="990613" y="1752600"/>
          <a:ext cx="10210799" cy="3745234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1378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531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197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6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기능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lvl="0" indent="0" algn="ctr" defTabSz="1080135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ko-KR" altLang="en-US" sz="1800" spc="5"/>
                        <a:t>보드와 디바이스 거리 계산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6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다루는 정보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ko-KR" altLang="en-US" sz="18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디바이스 위치정보</a:t>
                      </a:r>
                      <a:r>
                        <a:rPr lang="en-US" altLang="ko-KR" b="1"/>
                        <a:t>	</a:t>
                      </a:r>
                      <a:r>
                        <a:rPr lang="ko-KR" altLang="en-US" sz="1800" b="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보드 위치정보</a:t>
                      </a:r>
                      <a:endParaRPr lang="en-US" altLang="ko-KR" sz="1800" spc="5">
                        <a:solidFill>
                          <a:srgbClr val="00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51999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API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0" indent="0" algn="ctr" defTabSz="1080135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en-US" altLang="ko-KR" sz="16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calcDistance()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Char char="-"/>
                      </a:pPr>
                      <a:r>
                        <a:rPr lang="en-US" altLang="ko-KR" sz="18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형  식 : double calcDistance(AlertInfo info)</a:t>
                      </a:r>
                    </a:p>
                    <a:p>
                      <a:pPr marL="285750" indent="-285750">
                        <a:buChar char="-"/>
                      </a:pPr>
                      <a:r>
                        <a:rPr lang="en-US" altLang="ko-KR" sz="18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리턴값 : </a:t>
                      </a:r>
                      <a:r>
                        <a:rPr lang="ko-KR" altLang="en-US" sz="18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성공 시 거리반환</a:t>
                      </a:r>
                      <a:r>
                        <a:rPr lang="en-US" altLang="ko-KR" sz="18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실패 시 </a:t>
                      </a:r>
                      <a:r>
                        <a:rPr lang="en-US" altLang="ko-KR" sz="18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-1 </a:t>
                      </a:r>
                      <a:r>
                        <a:rPr lang="ko-KR" altLang="en-US" sz="18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반환</a:t>
                      </a:r>
                    </a:p>
                    <a:p>
                      <a:pPr marL="285750" indent="-285750">
                        <a:buChar char="-"/>
                      </a:pPr>
                      <a:r>
                        <a:rPr lang="en-US" altLang="ko-KR" sz="18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설  명 : </a:t>
                      </a:r>
                      <a:r>
                        <a:rPr lang="ko-KR" altLang="en-US" sz="18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보드의 위치를 전달하면 디바이스와 보드 간 거리를 구한다</a:t>
                      </a:r>
                      <a:r>
                        <a:rPr lang="en-US" altLang="ko-KR" sz="18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519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defTabSz="1080135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en-US" altLang="ko-KR" sz="16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getDeviceLocation()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Char char="-"/>
                      </a:pPr>
                      <a:r>
                        <a:rPr lang="en-US" altLang="ko-KR" sz="18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형  식 : AlertInfo getDeviceLocation(void)</a:t>
                      </a:r>
                    </a:p>
                    <a:p>
                      <a:pPr marL="285750" indent="-285750">
                        <a:buChar char="-"/>
                      </a:pPr>
                      <a:r>
                        <a:rPr lang="en-US" altLang="ko-KR" sz="18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리턴값 : </a:t>
                      </a:r>
                      <a:r>
                        <a:rPr lang="ko-KR" altLang="en-US" sz="18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현재 디바이스의 위치</a:t>
                      </a:r>
                    </a:p>
                    <a:p>
                      <a:pPr marL="285750" indent="-285750">
                        <a:buChar char="-"/>
                      </a:pPr>
                      <a:r>
                        <a:rPr lang="en-US" altLang="ko-KR" sz="18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 설  명 : </a:t>
                      </a:r>
                      <a:r>
                        <a:rPr lang="ko-KR" altLang="en-US" sz="18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현재 디바이스의 위치</a:t>
                      </a:r>
                      <a:r>
                        <a:rPr lang="en-US" altLang="ko-KR" sz="18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8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좌표</a:t>
                      </a:r>
                      <a:r>
                        <a:rPr lang="en-US" altLang="ko-KR" sz="18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8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를 구한다</a:t>
                      </a:r>
                      <a:endParaRPr lang="en-US" altLang="ko-KR" sz="1800" spc="5">
                        <a:solidFill>
                          <a:srgbClr val="00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511954" y="446622"/>
            <a:ext cx="34410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b="1"/>
              <a:t>모듈 상세 설계</a:t>
            </a:r>
            <a:r>
              <a:rPr lang="en-US" altLang="ko-KR" b="1"/>
              <a:t>(</a:t>
            </a:r>
            <a:r>
              <a:rPr lang="ko-KR" altLang="en-US" b="1"/>
              <a:t>모바일</a:t>
            </a:r>
            <a:r>
              <a:rPr lang="en-US" altLang="ko-KR" b="1"/>
              <a:t>)</a:t>
            </a:r>
            <a:endParaRPr lang="ko-KR" altLang="en-US" sz="240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440180"/>
            <a:fld id="{5939B1FA-81F2-4940-9AF3-5EAFB5D6669B}" type="slidenum">
              <a:rPr lang="en-US" altLang="en-US">
                <a:solidFill>
                  <a:prstClr val="black">
                    <a:tint val="75000"/>
                  </a:prstClr>
                </a:solidFill>
              </a:rPr>
              <a:pPr defTabSz="1440180"/>
              <a:t>29</a:t>
            </a:fld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/>
          <p:nvPr/>
        </p:nvSpPr>
        <p:spPr>
          <a:xfrm>
            <a:off x="3735549" y="830435"/>
            <a:ext cx="4720901" cy="7488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1080135"/>
            <a:r>
              <a:rPr lang="ko-KR" altLang="en-US" sz="4399">
                <a:solidFill>
                  <a:schemeClr val="tx2"/>
                </a:solidFill>
                <a:latin typeface="Arial"/>
                <a:cs typeface="Arial"/>
              </a:rPr>
              <a:t>지적사항 및 답변</a:t>
            </a:r>
            <a:endParaRPr lang="en-US" altLang="en-US" sz="4399">
              <a:solidFill>
                <a:schemeClr val="tx2"/>
              </a:solidFill>
              <a:latin typeface="Arial"/>
              <a:cs typeface="Arial"/>
            </a:endParaRPr>
          </a:p>
        </p:txBody>
      </p:sp>
      <p:sp>
        <p:nvSpPr>
          <p:cNvPr id="2" name="오각형 1"/>
          <p:cNvSpPr/>
          <p:nvPr/>
        </p:nvSpPr>
        <p:spPr>
          <a:xfrm>
            <a:off x="533402" y="2057400"/>
            <a:ext cx="5562598" cy="1422400"/>
          </a:xfrm>
          <a:prstGeom prst="homePlate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기능 보완 필요</a:t>
            </a:r>
          </a:p>
        </p:txBody>
      </p:sp>
      <p:sp>
        <p:nvSpPr>
          <p:cNvPr id="3" name="갈매기형 수장 2"/>
          <p:cNvSpPr/>
          <p:nvPr/>
        </p:nvSpPr>
        <p:spPr>
          <a:xfrm>
            <a:off x="5715000" y="2057400"/>
            <a:ext cx="6248400" cy="1524000"/>
          </a:xfrm>
          <a:prstGeom prst="chevron">
            <a:avLst>
              <a:gd name="adj" fmla="val 50000"/>
            </a:avLst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App</a:t>
            </a:r>
            <a:r>
              <a:rPr lang="ko-KR" altLang="en-US" dirty="0">
                <a:solidFill>
                  <a:schemeClr val="tx1"/>
                </a:solidFill>
              </a:rPr>
              <a:t>에서 경보</a:t>
            </a:r>
            <a:r>
              <a:rPr lang="en-US" altLang="ko-KR" dirty="0">
                <a:solidFill>
                  <a:schemeClr val="tx1"/>
                </a:solidFill>
              </a:rPr>
              <a:t>History</a:t>
            </a:r>
            <a:r>
              <a:rPr lang="ko-KR" altLang="en-US" dirty="0">
                <a:solidFill>
                  <a:schemeClr val="tx1"/>
                </a:solidFill>
              </a:rPr>
              <a:t>와 위험빈도를 확인할 수 있는 기능을 제공</a:t>
            </a:r>
            <a:r>
              <a:rPr lang="en-US" altLang="ko-KR" dirty="0">
                <a:solidFill>
                  <a:schemeClr val="tx1"/>
                </a:solidFill>
              </a:rPr>
              <a:t>(p5)</a:t>
            </a:r>
          </a:p>
        </p:txBody>
      </p:sp>
      <p:sp>
        <p:nvSpPr>
          <p:cNvPr id="43" name="오각형 42"/>
          <p:cNvSpPr/>
          <p:nvPr/>
        </p:nvSpPr>
        <p:spPr>
          <a:xfrm>
            <a:off x="533401" y="3940550"/>
            <a:ext cx="5562598" cy="1422400"/>
          </a:xfrm>
          <a:prstGeom prst="homePlate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거리 측정 필요</a:t>
            </a:r>
          </a:p>
        </p:txBody>
      </p:sp>
      <p:sp>
        <p:nvSpPr>
          <p:cNvPr id="44" name="갈매기형 수장 43"/>
          <p:cNvSpPr/>
          <p:nvPr/>
        </p:nvSpPr>
        <p:spPr>
          <a:xfrm>
            <a:off x="5715000" y="3940550"/>
            <a:ext cx="6248400" cy="1524000"/>
          </a:xfrm>
          <a:prstGeom prst="chevron">
            <a:avLst>
              <a:gd name="adj" fmla="val 50000"/>
            </a:avLst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보드에서 차도와 보행자 간 거리의 근사치를 구하여 경보 발생 기준 수정</a:t>
            </a:r>
            <a:r>
              <a:rPr lang="en-US" altLang="ko-KR" dirty="0">
                <a:solidFill>
                  <a:schemeClr val="tx1"/>
                </a:solidFill>
              </a:rPr>
              <a:t>(p5)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350168"/>
            <a:fld id="{5939B1FA-81F2-4940-9AF3-5EAFB5D6669B}" type="slidenum">
              <a:rPr lang="en-US" altLang="en-US">
                <a:solidFill>
                  <a:prstClr val="black">
                    <a:tint val="75000"/>
                  </a:prstClr>
                </a:solidFill>
              </a:rPr>
              <a:pPr defTabSz="1350168"/>
              <a:t>3</a:t>
            </a:fld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1511954" y="1066800"/>
            <a:ext cx="8839200" cy="5791200"/>
          </a:xfrm>
        </p:spPr>
      </p:pic>
      <p:sp>
        <p:nvSpPr>
          <p:cNvPr id="7" name="TextBox 6"/>
          <p:cNvSpPr txBox="1"/>
          <p:nvPr/>
        </p:nvSpPr>
        <p:spPr>
          <a:xfrm>
            <a:off x="1511954" y="446622"/>
            <a:ext cx="34410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b="1" dirty="0"/>
              <a:t>모듈 상세 설계</a:t>
            </a:r>
            <a:r>
              <a:rPr lang="en-US" altLang="ko-KR" b="1" dirty="0"/>
              <a:t>(</a:t>
            </a:r>
            <a:r>
              <a:rPr lang="ko-KR" altLang="en-US" b="1" dirty="0" err="1"/>
              <a:t>모바일</a:t>
            </a:r>
            <a:r>
              <a:rPr lang="en-US" altLang="ko-KR" b="1" dirty="0"/>
              <a:t>)</a:t>
            </a:r>
            <a:endParaRPr lang="ko-KR" altLang="en-US" sz="2400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440180"/>
            <a:fld id="{5939B1FA-81F2-4940-9AF3-5EAFB5D6669B}" type="slidenum">
              <a:rPr lang="en-US" altLang="en-US">
                <a:solidFill>
                  <a:prstClr val="black">
                    <a:tint val="75000"/>
                  </a:prstClr>
                </a:solidFill>
              </a:rPr>
              <a:pPr defTabSz="1440180"/>
              <a:t>30</a:t>
            </a:fld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440180"/>
            <a:fld id="{5939B1FA-81F2-4940-9AF3-5EAFB5D6669B}" type="slidenum">
              <a:rPr lang="en-US" altLang="en-US">
                <a:solidFill>
                  <a:prstClr val="black">
                    <a:tint val="75000"/>
                  </a:prstClr>
                </a:solidFill>
              </a:rPr>
              <a:pPr defTabSz="1440180"/>
              <a:t>31</a:t>
            </a:fld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11954" y="446622"/>
            <a:ext cx="34410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b="1" dirty="0"/>
              <a:t>개발 환경</a:t>
            </a:r>
            <a:endParaRPr lang="ko-KR" altLang="en-US" sz="2400" dirty="0"/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9602007"/>
              </p:ext>
            </p:extLst>
          </p:nvPr>
        </p:nvGraphicFramePr>
        <p:xfrm>
          <a:off x="1127448" y="908287"/>
          <a:ext cx="9646255" cy="5461077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453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76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938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3936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구분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제품명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상세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사양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개발도구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/>
                        <a:t>(board)</a:t>
                      </a:r>
                      <a:r>
                        <a:rPr lang="en-US" altLang="ko-KR" baseline="0" dirty="0"/>
                        <a:t> GCC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dirty="0"/>
                        <a:t>Version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b="0" dirty="0"/>
                        <a:t>5.4</a:t>
                      </a:r>
                      <a:endParaRPr lang="ko-KR" alt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159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(board)</a:t>
                      </a:r>
                      <a:r>
                        <a:rPr lang="en-US" altLang="ko-KR" baseline="0" dirty="0"/>
                        <a:t> </a:t>
                      </a:r>
                      <a:r>
                        <a:rPr lang="en-US" altLang="ko-KR" baseline="0" dirty="0" err="1"/>
                        <a:t>OpenCV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Version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0" dirty="0"/>
                        <a:t>3.1.0</a:t>
                      </a:r>
                      <a:endParaRPr lang="ko-KR" alt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42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(board)</a:t>
                      </a:r>
                      <a:r>
                        <a:rPr lang="en-US" altLang="ko-KR" baseline="0" dirty="0"/>
                        <a:t> </a:t>
                      </a:r>
                      <a:r>
                        <a:rPr lang="en-US" altLang="ko-KR" baseline="0" dirty="0" err="1"/>
                        <a:t>GStreamer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Version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1.12.0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325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(server) Eclipse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Version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0" dirty="0"/>
                        <a:t>Mars</a:t>
                      </a:r>
                      <a:endParaRPr lang="ko-KR" alt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(mobile) Android Studio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Version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0" dirty="0"/>
                        <a:t>2.3 (</a:t>
                      </a:r>
                      <a:r>
                        <a:rPr lang="en-US" altLang="ko-KR" b="0" baseline="0" dirty="0"/>
                        <a:t> Target SDK – 19 (KitKat) )</a:t>
                      </a:r>
                      <a:endParaRPr lang="ko-KR" alt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보드</a:t>
                      </a:r>
                    </a:p>
                  </a:txBody>
                  <a:tcPr anchor="ctr"/>
                </a:tc>
                <a:tc rowSpan="5">
                  <a:txBody>
                    <a:bodyPr/>
                    <a:lstStyle/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r>
                        <a:rPr lang="en-US" altLang="ko-KR" dirty="0"/>
                        <a:t>ODROID-XU4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Size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+mn-ea"/>
                        </a:rPr>
                        <a:t>82 x 58 x 22mm approx.(including cooling fan)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CPU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/>
                      <a:r>
                        <a:rPr lang="en-US" altLang="ko-KR" dirty="0">
                          <a:latin typeface="+mn-ea"/>
                        </a:rPr>
                        <a:t>Samsung Exynos5422 Cortex™-A15 2Ghz</a:t>
                      </a:r>
                      <a:r>
                        <a:rPr lang="en-US" altLang="ko-KR" baseline="0" dirty="0">
                          <a:latin typeface="+mn-ea"/>
                        </a:rPr>
                        <a:t> </a:t>
                      </a:r>
                      <a:r>
                        <a:rPr lang="en-US" altLang="ko-KR" dirty="0">
                          <a:latin typeface="+mn-ea"/>
                        </a:rPr>
                        <a:t>and Cortex™-A7 </a:t>
                      </a:r>
                      <a:r>
                        <a:rPr lang="en-US" altLang="ko-KR" dirty="0" err="1">
                          <a:latin typeface="+mn-ea"/>
                        </a:rPr>
                        <a:t>Octa</a:t>
                      </a:r>
                      <a:r>
                        <a:rPr lang="en-US" altLang="ko-KR" dirty="0">
                          <a:latin typeface="+mn-ea"/>
                        </a:rPr>
                        <a:t> core CPUs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GPU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+mn-ea"/>
                        </a:rPr>
                        <a:t>Mali-T628 MP6(OpenGL ES 3.0/2.0/1.1</a:t>
                      </a:r>
                      <a:r>
                        <a:rPr lang="en-US" altLang="ko-KR" baseline="0" dirty="0">
                          <a:latin typeface="+mn-ea"/>
                        </a:rPr>
                        <a:t> a</a:t>
                      </a:r>
                      <a:r>
                        <a:rPr lang="en-US" altLang="ko-KR" dirty="0">
                          <a:latin typeface="+mn-ea"/>
                        </a:rPr>
                        <a:t>nd OpenCL 1.1 Full profile)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RAM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+mn-ea"/>
                        </a:rPr>
                        <a:t>2Gbyte LPDDR3 RAM </a:t>
                      </a:r>
                      <a:r>
                        <a:rPr lang="en-US" altLang="ko-KR" dirty="0" err="1">
                          <a:latin typeface="+mn-ea"/>
                        </a:rPr>
                        <a:t>PoP</a:t>
                      </a:r>
                      <a:r>
                        <a:rPr lang="en-US" altLang="ko-KR" dirty="0">
                          <a:latin typeface="+mn-ea"/>
                        </a:rPr>
                        <a:t> stacked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2171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OS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Ubuntu 16.04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2747628" y="3789040"/>
            <a:ext cx="2628292" cy="2276264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440180"/>
            <a:fld id="{5939B1FA-81F2-4940-9AF3-5EAFB5D6669B}" type="slidenum">
              <a:rPr lang="en-US" altLang="en-US">
                <a:solidFill>
                  <a:prstClr val="black">
                    <a:tint val="75000"/>
                  </a:prstClr>
                </a:solidFill>
              </a:rPr>
              <a:pPr defTabSz="1440180"/>
              <a:t>32</a:t>
            </a:fld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1107613"/>
              </p:ext>
            </p:extLst>
          </p:nvPr>
        </p:nvGraphicFramePr>
        <p:xfrm>
          <a:off x="1127448" y="332656"/>
          <a:ext cx="9646255" cy="6045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453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76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938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3936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구분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제품명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상세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사양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카메라</a:t>
                      </a:r>
                    </a:p>
                  </a:txBody>
                  <a:tcPr anchor="ctr"/>
                </a:tc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latin typeface="+mn-ea"/>
                        </a:rPr>
                        <a:t>ODROID USB-CAM 720P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Power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+mn-ea"/>
                        </a:rPr>
                        <a:t>DC 5V/150mA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dirty="0"/>
                        <a:t>Interface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USB2.0 High-speed and plug-n-play interface (UVC)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288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Resolution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1280 x 720 pixels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288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Degree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AOV: 65,</a:t>
                      </a:r>
                      <a:r>
                        <a:rPr lang="en-US" altLang="ko-KR" sz="1800" b="0" i="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FOV: 68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Fps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+mn-ea"/>
                        </a:rPr>
                        <a:t>UP to 30fps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디스플레이</a:t>
                      </a:r>
                    </a:p>
                  </a:txBody>
                  <a:tcPr anchor="ctr"/>
                </a:tc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ODROID-VU7 Plus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Power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+mn-ea"/>
                        </a:rPr>
                        <a:t>DC 5V/700mA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159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Size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7-inch TFT-LCD (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172.9 x 124.3 x 15 mm Including switch and connectors)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742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Resolution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1024 x 600 pixels 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325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Degree 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Left 75, Right 75, Up 75, Down 75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0"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서버</a:t>
                      </a:r>
                    </a:p>
                  </a:txBody>
                  <a:tcPr anchor="ctr"/>
                </a:tc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KT </a:t>
                      </a:r>
                      <a:r>
                        <a:rPr lang="en-US" altLang="ko-KR" dirty="0" err="1"/>
                        <a:t>uCloud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CPU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1vCore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9159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Memory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 GB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1742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Disk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100 GB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4325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OS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Cent OS 6.4 (64 bit)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Outbound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1TB/</a:t>
                      </a:r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3184514" y="1244830"/>
            <a:ext cx="1814602" cy="151216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alphaModFix/>
            <a:lum/>
          </a:blip>
          <a:stretch>
            <a:fillRect/>
          </a:stretch>
        </p:blipFill>
        <p:spPr>
          <a:xfrm>
            <a:off x="3265108" y="3176972"/>
            <a:ext cx="1661718" cy="1252989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155383" y="1052736"/>
            <a:ext cx="9906000" cy="52014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2000" dirty="0">
                <a:latin typeface="+mn-ea"/>
              </a:rPr>
              <a:t>Target(Infrastructure’s device)</a:t>
            </a:r>
          </a:p>
          <a:p>
            <a:pPr marL="285750" indent="-285750">
              <a:buFont typeface="Arial"/>
              <a:buChar char="•"/>
            </a:pPr>
            <a:r>
              <a:rPr lang="ko-KR" altLang="en-US" sz="2000" dirty="0">
                <a:latin typeface="+mn-ea"/>
              </a:rPr>
              <a:t>카메라를 이용하는 </a:t>
            </a:r>
            <a:r>
              <a:rPr lang="ko-KR" altLang="en-US" sz="2000" dirty="0" err="1">
                <a:latin typeface="+mn-ea"/>
              </a:rPr>
              <a:t>타겟</a:t>
            </a:r>
            <a:r>
              <a:rPr lang="en-US" altLang="ko-KR" sz="2000" dirty="0">
                <a:latin typeface="+mn-ea"/>
              </a:rPr>
              <a:t>(Odroid-XU4)</a:t>
            </a:r>
            <a:r>
              <a:rPr lang="ko-KR" altLang="en-US" sz="2000" dirty="0">
                <a:latin typeface="+mn-ea"/>
              </a:rPr>
              <a:t>에</a:t>
            </a:r>
            <a:r>
              <a:rPr lang="ko-KR" altLang="en-US" sz="2000" b="1" dirty="0">
                <a:latin typeface="+mn-ea"/>
              </a:rPr>
              <a:t> </a:t>
            </a:r>
            <a:r>
              <a:rPr lang="en-US" altLang="ko-KR" sz="2000" dirty="0">
                <a:latin typeface="+mn-ea"/>
              </a:rPr>
              <a:t>Ubuntu 16.04</a:t>
            </a:r>
            <a:r>
              <a:rPr lang="ko-KR" altLang="en-US" sz="2000" dirty="0">
                <a:latin typeface="+mn-ea"/>
              </a:rPr>
              <a:t> 설치</a:t>
            </a:r>
          </a:p>
          <a:p>
            <a:pPr marL="285750" indent="-285750">
              <a:buFont typeface="Arial"/>
              <a:buChar char="•"/>
            </a:pPr>
            <a:r>
              <a:rPr lang="en-US" altLang="ko-KR" sz="2000" dirty="0">
                <a:latin typeface="+mn-ea"/>
              </a:rPr>
              <a:t>Linux</a:t>
            </a:r>
            <a:r>
              <a:rPr lang="ko-KR" altLang="en-US" sz="2000" dirty="0">
                <a:latin typeface="+mn-ea"/>
              </a:rPr>
              <a:t>용 </a:t>
            </a:r>
            <a:r>
              <a:rPr lang="en-US" altLang="ko-KR" sz="2000" dirty="0" err="1">
                <a:latin typeface="+mn-ea"/>
              </a:rPr>
              <a:t>gcc</a:t>
            </a:r>
            <a:r>
              <a:rPr lang="en-US" altLang="ko-KR" sz="2000" dirty="0">
                <a:latin typeface="+mn-ea"/>
              </a:rPr>
              <a:t>(v5.4) </a:t>
            </a:r>
            <a:r>
              <a:rPr lang="ko-KR" altLang="en-US" sz="2000" dirty="0">
                <a:latin typeface="+mn-ea"/>
              </a:rPr>
              <a:t>컴파일러를 이용하여 컴파일</a:t>
            </a:r>
          </a:p>
          <a:p>
            <a:pPr marL="285750" indent="-285750">
              <a:buFont typeface="Arial"/>
              <a:buChar char="•"/>
            </a:pPr>
            <a:r>
              <a:rPr lang="en-US" altLang="ko-KR" sz="2000" dirty="0">
                <a:latin typeface="+mn-ea"/>
              </a:rPr>
              <a:t>‘</a:t>
            </a:r>
            <a:r>
              <a:rPr lang="ko-KR" altLang="en-US" sz="2000" dirty="0">
                <a:latin typeface="+mn-ea"/>
              </a:rPr>
              <a:t>사람인식 및 차량인식 기능</a:t>
            </a:r>
            <a:r>
              <a:rPr lang="en-US" altLang="ko-KR" sz="2000" dirty="0">
                <a:latin typeface="+mn-ea"/>
              </a:rPr>
              <a:t>’</a:t>
            </a:r>
            <a:r>
              <a:rPr lang="ko-KR" altLang="en-US" sz="2000" dirty="0">
                <a:latin typeface="+mn-ea"/>
              </a:rPr>
              <a:t>은 </a:t>
            </a:r>
            <a:r>
              <a:rPr lang="en-US" altLang="ko-KR" sz="2000" dirty="0" err="1">
                <a:latin typeface="+mn-ea"/>
              </a:rPr>
              <a:t>OpenCV</a:t>
            </a:r>
            <a:r>
              <a:rPr lang="en-US" altLang="ko-KR" sz="2000" dirty="0">
                <a:latin typeface="+mn-ea"/>
              </a:rPr>
              <a:t>(v3.1)</a:t>
            </a:r>
            <a:r>
              <a:rPr lang="ko-KR" altLang="en-US" sz="2000" dirty="0">
                <a:latin typeface="+mn-ea"/>
              </a:rPr>
              <a:t>를 이용하여 구현</a:t>
            </a:r>
          </a:p>
          <a:p>
            <a:pPr marL="285750" indent="-285750">
              <a:buFont typeface="Arial"/>
              <a:buChar char="•"/>
            </a:pPr>
            <a:r>
              <a:rPr lang="en-US" altLang="ko-KR" sz="2000" dirty="0">
                <a:latin typeface="+mn-ea"/>
              </a:rPr>
              <a:t>C++</a:t>
            </a:r>
            <a:r>
              <a:rPr lang="ko-KR" altLang="en-US" sz="2000" dirty="0">
                <a:latin typeface="+mn-ea"/>
              </a:rPr>
              <a:t>언어를 이용하여 경보상황 판단과 서버로 도로 상황을 전송하는 프로그램개발</a:t>
            </a:r>
          </a:p>
          <a:p>
            <a:pPr marL="285750" indent="-285750">
              <a:buFont typeface="Arial"/>
              <a:buChar char="•"/>
            </a:pPr>
            <a:r>
              <a:rPr lang="ko-KR" altLang="en-US" sz="2000" dirty="0">
                <a:latin typeface="+mn-ea"/>
              </a:rPr>
              <a:t>전광판을 제어해서 위험상황 경보</a:t>
            </a:r>
          </a:p>
          <a:p>
            <a:pPr marL="285750" indent="-285750">
              <a:buFont typeface="Arial"/>
              <a:buChar char="•"/>
            </a:pPr>
            <a:endParaRPr lang="en-US" altLang="ko-KR" sz="2000" dirty="0">
              <a:latin typeface="+mn-ea"/>
            </a:endParaRPr>
          </a:p>
          <a:p>
            <a:pPr lvl="0"/>
            <a:r>
              <a:rPr lang="en-US" altLang="ko-KR" sz="2000" dirty="0">
                <a:latin typeface="+mn-ea"/>
              </a:rPr>
              <a:t>Server(push notification server)</a:t>
            </a:r>
          </a:p>
          <a:p>
            <a:pPr marL="285750" indent="-285750">
              <a:buFont typeface="Arial"/>
              <a:buChar char="•"/>
            </a:pPr>
            <a:r>
              <a:rPr lang="en-US" altLang="ko-KR" sz="2000" dirty="0">
                <a:latin typeface="+mn-ea"/>
              </a:rPr>
              <a:t>Cloud Server</a:t>
            </a:r>
            <a:r>
              <a:rPr lang="ko-KR" altLang="en-US" sz="2000" dirty="0">
                <a:latin typeface="+mn-ea"/>
              </a:rPr>
              <a:t>를 통해 </a:t>
            </a:r>
            <a:r>
              <a:rPr lang="ko-KR" altLang="en-US" sz="2000" dirty="0" err="1">
                <a:latin typeface="+mn-ea"/>
              </a:rPr>
              <a:t>타겟의</a:t>
            </a:r>
            <a:r>
              <a:rPr lang="ko-KR" altLang="en-US" sz="2000" dirty="0">
                <a:latin typeface="+mn-ea"/>
              </a:rPr>
              <a:t> </a:t>
            </a:r>
            <a:r>
              <a:rPr lang="en-US" altLang="ko-KR" sz="2000" dirty="0">
                <a:latin typeface="+mn-ea"/>
              </a:rPr>
              <a:t>ID</a:t>
            </a:r>
            <a:r>
              <a:rPr lang="ko-KR" altLang="en-US" sz="2000" dirty="0">
                <a:latin typeface="+mn-ea"/>
              </a:rPr>
              <a:t>와 위험상황에 대한 정보 수신</a:t>
            </a:r>
            <a:endParaRPr lang="en-US" altLang="ko-KR" sz="2000" dirty="0">
              <a:latin typeface="+mn-ea"/>
            </a:endParaRPr>
          </a:p>
          <a:p>
            <a:pPr marL="285750" indent="-285750">
              <a:buFont typeface="Arial"/>
              <a:buChar char="•"/>
            </a:pPr>
            <a:r>
              <a:rPr lang="en-US" altLang="ko-KR" sz="2000" dirty="0">
                <a:latin typeface="+mn-ea"/>
              </a:rPr>
              <a:t>MySQL</a:t>
            </a:r>
            <a:r>
              <a:rPr lang="ko-KR" altLang="en-US" sz="2000" dirty="0">
                <a:latin typeface="+mn-ea"/>
              </a:rPr>
              <a:t>을 이용한 </a:t>
            </a:r>
            <a:r>
              <a:rPr lang="en-US" altLang="ko-KR" sz="2000" dirty="0">
                <a:latin typeface="+mn-ea"/>
              </a:rPr>
              <a:t>Target</a:t>
            </a:r>
            <a:r>
              <a:rPr lang="ko-KR" altLang="en-US" sz="2000" dirty="0">
                <a:latin typeface="+mn-ea"/>
              </a:rPr>
              <a:t>들의 위치정보 관리</a:t>
            </a:r>
          </a:p>
          <a:p>
            <a:pPr marL="285750" indent="-285750">
              <a:buFont typeface="Arial"/>
              <a:buChar char="•"/>
            </a:pPr>
            <a:r>
              <a:rPr lang="en-US" altLang="ko-KR" sz="2000" dirty="0">
                <a:latin typeface="+mn-ea"/>
              </a:rPr>
              <a:t>FCM(Firebase Cloud Messaging)</a:t>
            </a:r>
            <a:r>
              <a:rPr lang="ko-KR" altLang="en-US" sz="2000" dirty="0">
                <a:latin typeface="+mn-ea"/>
              </a:rPr>
              <a:t>을 이용한 </a:t>
            </a:r>
            <a:r>
              <a:rPr lang="en-US" altLang="ko-KR" sz="2000" dirty="0">
                <a:latin typeface="+mn-ea"/>
              </a:rPr>
              <a:t>push </a:t>
            </a:r>
            <a:r>
              <a:rPr lang="ko-KR" altLang="en-US" sz="2000" dirty="0">
                <a:latin typeface="+mn-ea"/>
              </a:rPr>
              <a:t>알림</a:t>
            </a:r>
          </a:p>
          <a:p>
            <a:pPr marL="285750" indent="-285750">
              <a:buFont typeface="Arial"/>
              <a:buChar char="•"/>
            </a:pPr>
            <a:endParaRPr lang="en-US" altLang="ko-KR" sz="2000" dirty="0">
              <a:latin typeface="+mn-ea"/>
            </a:endParaRPr>
          </a:p>
          <a:p>
            <a:pPr lvl="0"/>
            <a:r>
              <a:rPr lang="en-US" altLang="ko-KR" sz="2000" dirty="0">
                <a:latin typeface="+mn-ea"/>
              </a:rPr>
              <a:t>Mobile(Vehicle(driver))</a:t>
            </a:r>
          </a:p>
          <a:p>
            <a:pPr marL="285750" indent="-285750">
              <a:buFont typeface="Arial"/>
              <a:buChar char="•"/>
            </a:pPr>
            <a:r>
              <a:rPr lang="en-US" altLang="ko-KR" sz="2000" dirty="0">
                <a:latin typeface="+mn-ea"/>
              </a:rPr>
              <a:t>Android 4.4. </a:t>
            </a:r>
            <a:r>
              <a:rPr lang="ko-KR" altLang="en-US" sz="2000" dirty="0">
                <a:latin typeface="+mn-ea"/>
              </a:rPr>
              <a:t>이상 버전을 대상으로 개발</a:t>
            </a:r>
            <a:r>
              <a:rPr lang="en-US" altLang="ko-KR" sz="2000" dirty="0">
                <a:latin typeface="+mn-ea"/>
              </a:rPr>
              <a:t>.</a:t>
            </a:r>
          </a:p>
          <a:p>
            <a:pPr marL="285750" indent="-285750">
              <a:buFont typeface="Arial"/>
              <a:buChar char="•"/>
            </a:pPr>
            <a:r>
              <a:rPr lang="ko-KR" altLang="en-US" sz="2000" dirty="0">
                <a:latin typeface="+mn-ea"/>
              </a:rPr>
              <a:t>서버로부터 수신된 정보를 이용</a:t>
            </a:r>
            <a:r>
              <a:rPr lang="en-US" altLang="ko-KR" sz="2000" dirty="0">
                <a:latin typeface="+mn-ea"/>
              </a:rPr>
              <a:t>, </a:t>
            </a:r>
            <a:r>
              <a:rPr lang="ko-KR" altLang="en-US" sz="2000" dirty="0">
                <a:latin typeface="+mn-ea"/>
              </a:rPr>
              <a:t>휴대폰의 </a:t>
            </a:r>
            <a:r>
              <a:rPr lang="en-US" altLang="ko-KR" sz="2000" dirty="0">
                <a:latin typeface="+mn-ea"/>
              </a:rPr>
              <a:t>GPS</a:t>
            </a:r>
            <a:r>
              <a:rPr lang="ko-KR" altLang="en-US" sz="2000" dirty="0">
                <a:latin typeface="+mn-ea"/>
              </a:rPr>
              <a:t>를 이용하여 주변 위험 상황을 운전자에게 알림</a:t>
            </a:r>
            <a:endParaRPr lang="en-US" altLang="ko-KR" sz="2000" dirty="0">
              <a:latin typeface="+mn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440180"/>
            <a:fld id="{5939B1FA-81F2-4940-9AF3-5EAFB5D6669B}" type="slidenum">
              <a:rPr lang="en-US" altLang="en-US">
                <a:solidFill>
                  <a:prstClr val="black">
                    <a:tint val="75000"/>
                  </a:prstClr>
                </a:solidFill>
              </a:rPr>
              <a:pPr defTabSz="1440180"/>
              <a:t>33</a:t>
            </a:fld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11954" y="446622"/>
            <a:ext cx="34410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b="1" dirty="0"/>
              <a:t>개발 방법</a:t>
            </a:r>
            <a:endParaRPr lang="ko-KR" altLang="en-US" sz="2400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/>
          <p:cNvGrpSpPr/>
          <p:nvPr/>
        </p:nvGrpSpPr>
        <p:grpSpPr>
          <a:xfrm>
            <a:off x="1511954" y="1144742"/>
            <a:ext cx="8965799" cy="3102016"/>
            <a:chOff x="875420" y="1160748"/>
            <a:chExt cx="10153128" cy="3512812"/>
          </a:xfrm>
          <a:solidFill>
            <a:schemeClr val="accent3"/>
          </a:solidFill>
        </p:grpSpPr>
        <p:sp>
          <p:nvSpPr>
            <p:cNvPr id="24" name="직사각형 23"/>
            <p:cNvSpPr/>
            <p:nvPr/>
          </p:nvSpPr>
          <p:spPr>
            <a:xfrm>
              <a:off x="875420" y="3051809"/>
              <a:ext cx="10153128" cy="1621751"/>
            </a:xfrm>
            <a:prstGeom prst="rect">
              <a:avLst/>
            </a:prstGeom>
            <a:grpFill/>
            <a:ln w="19050" cap="flat" cmpd="sng" algn="ctr">
              <a:solidFill>
                <a:schemeClr val="tx1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</a:pPr>
              <a:endParaRPr kumimoji="0" lang="ko-KR" altLang="en-US" sz="1800" b="0" i="0" u="none" strike="noStrike" cap="none" normalizeH="0" baseline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28" name="직사각형 14"/>
            <p:cNvSpPr/>
            <p:nvPr/>
          </p:nvSpPr>
          <p:spPr>
            <a:xfrm flipH="1">
              <a:off x="7380057" y="1160748"/>
              <a:ext cx="3648491" cy="3512812"/>
            </a:xfrm>
            <a:custGeom>
              <a:avLst/>
              <a:gdLst>
                <a:gd name="connsiteX0" fmla="*/ 0 w 3636404"/>
                <a:gd name="connsiteY0" fmla="*/ 0 h 4392488"/>
                <a:gd name="connsiteX1" fmla="*/ 3636404 w 3636404"/>
                <a:gd name="connsiteY1" fmla="*/ 0 h 4392488"/>
                <a:gd name="connsiteX2" fmla="*/ 3636404 w 3636404"/>
                <a:gd name="connsiteY2" fmla="*/ 4392488 h 4392488"/>
                <a:gd name="connsiteX3" fmla="*/ 0 w 3636404"/>
                <a:gd name="connsiteY3" fmla="*/ 4392488 h 4392488"/>
                <a:gd name="connsiteX4" fmla="*/ 0 w 3636404"/>
                <a:gd name="connsiteY4" fmla="*/ 0 h 4392488"/>
                <a:gd name="connsiteX0" fmla="*/ 0 w 3636404"/>
                <a:gd name="connsiteY0" fmla="*/ 0 h 4392488"/>
                <a:gd name="connsiteX1" fmla="*/ 3636404 w 3636404"/>
                <a:gd name="connsiteY1" fmla="*/ 474562 h 4392488"/>
                <a:gd name="connsiteX2" fmla="*/ 3636404 w 3636404"/>
                <a:gd name="connsiteY2" fmla="*/ 4392488 h 4392488"/>
                <a:gd name="connsiteX3" fmla="*/ 0 w 3636404"/>
                <a:gd name="connsiteY3" fmla="*/ 4392488 h 4392488"/>
                <a:gd name="connsiteX4" fmla="*/ 0 w 3636404"/>
                <a:gd name="connsiteY4" fmla="*/ 0 h 4392488"/>
                <a:gd name="connsiteX0" fmla="*/ 0 w 3636404"/>
                <a:gd name="connsiteY0" fmla="*/ 0 h 4392488"/>
                <a:gd name="connsiteX1" fmla="*/ 3636404 w 3636404"/>
                <a:gd name="connsiteY1" fmla="*/ 497711 h 4392488"/>
                <a:gd name="connsiteX2" fmla="*/ 3636404 w 3636404"/>
                <a:gd name="connsiteY2" fmla="*/ 4392488 h 4392488"/>
                <a:gd name="connsiteX3" fmla="*/ 0 w 3636404"/>
                <a:gd name="connsiteY3" fmla="*/ 4392488 h 4392488"/>
                <a:gd name="connsiteX4" fmla="*/ 0 w 3636404"/>
                <a:gd name="connsiteY4" fmla="*/ 0 h 4392488"/>
                <a:gd name="connsiteX0" fmla="*/ 0 w 3636404"/>
                <a:gd name="connsiteY0" fmla="*/ 0 h 4392488"/>
                <a:gd name="connsiteX1" fmla="*/ 3636404 w 3636404"/>
                <a:gd name="connsiteY1" fmla="*/ 497711 h 4392488"/>
                <a:gd name="connsiteX2" fmla="*/ 3636404 w 3636404"/>
                <a:gd name="connsiteY2" fmla="*/ 1915506 h 4392488"/>
                <a:gd name="connsiteX3" fmla="*/ 0 w 3636404"/>
                <a:gd name="connsiteY3" fmla="*/ 4392488 h 4392488"/>
                <a:gd name="connsiteX4" fmla="*/ 0 w 3636404"/>
                <a:gd name="connsiteY4" fmla="*/ 0 h 4392488"/>
                <a:gd name="connsiteX0" fmla="*/ 0 w 3636404"/>
                <a:gd name="connsiteY0" fmla="*/ 0 h 4392488"/>
                <a:gd name="connsiteX1" fmla="*/ 3636404 w 3636404"/>
                <a:gd name="connsiteY1" fmla="*/ 497711 h 4392488"/>
                <a:gd name="connsiteX2" fmla="*/ 3624829 w 3636404"/>
                <a:gd name="connsiteY2" fmla="*/ 1880782 h 4392488"/>
                <a:gd name="connsiteX3" fmla="*/ 0 w 3636404"/>
                <a:gd name="connsiteY3" fmla="*/ 4392488 h 4392488"/>
                <a:gd name="connsiteX4" fmla="*/ 0 w 3636404"/>
                <a:gd name="connsiteY4" fmla="*/ 0 h 4392488"/>
                <a:gd name="connsiteX0" fmla="*/ 0 w 3648491"/>
                <a:gd name="connsiteY0" fmla="*/ 0 h 4392488"/>
                <a:gd name="connsiteX1" fmla="*/ 3636404 w 3648491"/>
                <a:gd name="connsiteY1" fmla="*/ 497711 h 4392488"/>
                <a:gd name="connsiteX2" fmla="*/ 3647978 w 3648491"/>
                <a:gd name="connsiteY2" fmla="*/ 1880782 h 4392488"/>
                <a:gd name="connsiteX3" fmla="*/ 0 w 3648491"/>
                <a:gd name="connsiteY3" fmla="*/ 4392488 h 4392488"/>
                <a:gd name="connsiteX4" fmla="*/ 0 w 3648491"/>
                <a:gd name="connsiteY4" fmla="*/ 0 h 4392488"/>
                <a:gd name="connsiteX0" fmla="*/ 0 w 3648491"/>
                <a:gd name="connsiteY0" fmla="*/ 0 h 3512812"/>
                <a:gd name="connsiteX1" fmla="*/ 3636404 w 3648491"/>
                <a:gd name="connsiteY1" fmla="*/ 497711 h 3512812"/>
                <a:gd name="connsiteX2" fmla="*/ 3647978 w 3648491"/>
                <a:gd name="connsiteY2" fmla="*/ 1880782 h 3512812"/>
                <a:gd name="connsiteX3" fmla="*/ 11575 w 3648491"/>
                <a:gd name="connsiteY3" fmla="*/ 3512812 h 3512812"/>
                <a:gd name="connsiteX4" fmla="*/ 0 w 3648491"/>
                <a:gd name="connsiteY4" fmla="*/ 0 h 3512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8491" h="3512812">
                  <a:moveTo>
                    <a:pt x="0" y="0"/>
                  </a:moveTo>
                  <a:lnTo>
                    <a:pt x="3636404" y="497711"/>
                  </a:lnTo>
                  <a:cubicBezTo>
                    <a:pt x="3632546" y="958735"/>
                    <a:pt x="3651836" y="1419758"/>
                    <a:pt x="3647978" y="1880782"/>
                  </a:cubicBezTo>
                  <a:lnTo>
                    <a:pt x="11575" y="3512812"/>
                  </a:lnTo>
                  <a:cubicBezTo>
                    <a:pt x="7717" y="2341875"/>
                    <a:pt x="3858" y="1170937"/>
                    <a:pt x="0" y="0"/>
                  </a:cubicBezTo>
                  <a:close/>
                </a:path>
              </a:pathLst>
            </a:custGeom>
            <a:grpFill/>
            <a:ln w="19050" cap="flat" cmpd="sng" algn="ctr">
              <a:solidFill>
                <a:schemeClr val="tx1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</a:pPr>
              <a:endParaRPr kumimoji="0" lang="ko-KR" altLang="en-US" sz="1800" b="0" i="0" u="none" strike="noStrike" cap="none" normalizeH="0" baseline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875420" y="1160748"/>
              <a:ext cx="3648491" cy="3512812"/>
            </a:xfrm>
            <a:custGeom>
              <a:avLst/>
              <a:gdLst>
                <a:gd name="connsiteX0" fmla="*/ 0 w 3636404"/>
                <a:gd name="connsiteY0" fmla="*/ 0 h 4392488"/>
                <a:gd name="connsiteX1" fmla="*/ 3636404 w 3636404"/>
                <a:gd name="connsiteY1" fmla="*/ 0 h 4392488"/>
                <a:gd name="connsiteX2" fmla="*/ 3636404 w 3636404"/>
                <a:gd name="connsiteY2" fmla="*/ 4392488 h 4392488"/>
                <a:gd name="connsiteX3" fmla="*/ 0 w 3636404"/>
                <a:gd name="connsiteY3" fmla="*/ 4392488 h 4392488"/>
                <a:gd name="connsiteX4" fmla="*/ 0 w 3636404"/>
                <a:gd name="connsiteY4" fmla="*/ 0 h 4392488"/>
                <a:gd name="connsiteX0" fmla="*/ 0 w 3636404"/>
                <a:gd name="connsiteY0" fmla="*/ 0 h 4392488"/>
                <a:gd name="connsiteX1" fmla="*/ 3636404 w 3636404"/>
                <a:gd name="connsiteY1" fmla="*/ 474562 h 4392488"/>
                <a:gd name="connsiteX2" fmla="*/ 3636404 w 3636404"/>
                <a:gd name="connsiteY2" fmla="*/ 4392488 h 4392488"/>
                <a:gd name="connsiteX3" fmla="*/ 0 w 3636404"/>
                <a:gd name="connsiteY3" fmla="*/ 4392488 h 4392488"/>
                <a:gd name="connsiteX4" fmla="*/ 0 w 3636404"/>
                <a:gd name="connsiteY4" fmla="*/ 0 h 4392488"/>
                <a:gd name="connsiteX0" fmla="*/ 0 w 3636404"/>
                <a:gd name="connsiteY0" fmla="*/ 0 h 4392488"/>
                <a:gd name="connsiteX1" fmla="*/ 3636404 w 3636404"/>
                <a:gd name="connsiteY1" fmla="*/ 497711 h 4392488"/>
                <a:gd name="connsiteX2" fmla="*/ 3636404 w 3636404"/>
                <a:gd name="connsiteY2" fmla="*/ 4392488 h 4392488"/>
                <a:gd name="connsiteX3" fmla="*/ 0 w 3636404"/>
                <a:gd name="connsiteY3" fmla="*/ 4392488 h 4392488"/>
                <a:gd name="connsiteX4" fmla="*/ 0 w 3636404"/>
                <a:gd name="connsiteY4" fmla="*/ 0 h 4392488"/>
                <a:gd name="connsiteX0" fmla="*/ 0 w 3636404"/>
                <a:gd name="connsiteY0" fmla="*/ 0 h 4392488"/>
                <a:gd name="connsiteX1" fmla="*/ 3636404 w 3636404"/>
                <a:gd name="connsiteY1" fmla="*/ 497711 h 4392488"/>
                <a:gd name="connsiteX2" fmla="*/ 3636404 w 3636404"/>
                <a:gd name="connsiteY2" fmla="*/ 1915506 h 4392488"/>
                <a:gd name="connsiteX3" fmla="*/ 0 w 3636404"/>
                <a:gd name="connsiteY3" fmla="*/ 4392488 h 4392488"/>
                <a:gd name="connsiteX4" fmla="*/ 0 w 3636404"/>
                <a:gd name="connsiteY4" fmla="*/ 0 h 4392488"/>
                <a:gd name="connsiteX0" fmla="*/ 0 w 3636404"/>
                <a:gd name="connsiteY0" fmla="*/ 0 h 4392488"/>
                <a:gd name="connsiteX1" fmla="*/ 3636404 w 3636404"/>
                <a:gd name="connsiteY1" fmla="*/ 497711 h 4392488"/>
                <a:gd name="connsiteX2" fmla="*/ 3624829 w 3636404"/>
                <a:gd name="connsiteY2" fmla="*/ 1880782 h 4392488"/>
                <a:gd name="connsiteX3" fmla="*/ 0 w 3636404"/>
                <a:gd name="connsiteY3" fmla="*/ 4392488 h 4392488"/>
                <a:gd name="connsiteX4" fmla="*/ 0 w 3636404"/>
                <a:gd name="connsiteY4" fmla="*/ 0 h 4392488"/>
                <a:gd name="connsiteX0" fmla="*/ 0 w 3648491"/>
                <a:gd name="connsiteY0" fmla="*/ 0 h 4392488"/>
                <a:gd name="connsiteX1" fmla="*/ 3636404 w 3648491"/>
                <a:gd name="connsiteY1" fmla="*/ 497711 h 4392488"/>
                <a:gd name="connsiteX2" fmla="*/ 3647978 w 3648491"/>
                <a:gd name="connsiteY2" fmla="*/ 1880782 h 4392488"/>
                <a:gd name="connsiteX3" fmla="*/ 0 w 3648491"/>
                <a:gd name="connsiteY3" fmla="*/ 4392488 h 4392488"/>
                <a:gd name="connsiteX4" fmla="*/ 0 w 3648491"/>
                <a:gd name="connsiteY4" fmla="*/ 0 h 4392488"/>
                <a:gd name="connsiteX0" fmla="*/ 0 w 3648491"/>
                <a:gd name="connsiteY0" fmla="*/ 0 h 3512812"/>
                <a:gd name="connsiteX1" fmla="*/ 3636404 w 3648491"/>
                <a:gd name="connsiteY1" fmla="*/ 497711 h 3512812"/>
                <a:gd name="connsiteX2" fmla="*/ 3647978 w 3648491"/>
                <a:gd name="connsiteY2" fmla="*/ 1880782 h 3512812"/>
                <a:gd name="connsiteX3" fmla="*/ 11575 w 3648491"/>
                <a:gd name="connsiteY3" fmla="*/ 3512812 h 3512812"/>
                <a:gd name="connsiteX4" fmla="*/ 0 w 3648491"/>
                <a:gd name="connsiteY4" fmla="*/ 0 h 3512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8491" h="3512812">
                  <a:moveTo>
                    <a:pt x="0" y="0"/>
                  </a:moveTo>
                  <a:lnTo>
                    <a:pt x="3636404" y="497711"/>
                  </a:lnTo>
                  <a:cubicBezTo>
                    <a:pt x="3632546" y="958735"/>
                    <a:pt x="3651836" y="1419758"/>
                    <a:pt x="3647978" y="1880782"/>
                  </a:cubicBezTo>
                  <a:lnTo>
                    <a:pt x="11575" y="3512812"/>
                  </a:lnTo>
                  <a:cubicBezTo>
                    <a:pt x="7717" y="2341875"/>
                    <a:pt x="3858" y="1170937"/>
                    <a:pt x="0" y="0"/>
                  </a:cubicBezTo>
                  <a:close/>
                </a:path>
              </a:pathLst>
            </a:custGeom>
            <a:grpFill/>
            <a:ln w="19050" cap="flat" cmpd="sng" algn="ctr">
              <a:solidFill>
                <a:schemeClr val="tx1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</a:pPr>
              <a:endParaRPr kumimoji="0" lang="ko-KR" altLang="en-US" sz="1800" b="0" i="0" u="none" strike="noStrike" cap="none" normalizeH="0" baseline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4511824" y="1652000"/>
              <a:ext cx="2880320" cy="1395244"/>
            </a:xfrm>
            <a:prstGeom prst="rect">
              <a:avLst/>
            </a:prstGeom>
            <a:grpFill/>
            <a:ln w="19050" cap="flat" cmpd="sng" algn="ctr">
              <a:solidFill>
                <a:schemeClr val="tx1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</a:pPr>
              <a:endParaRPr kumimoji="0" lang="ko-KR" altLang="en-US" sz="1800" b="0" i="0" u="none" strike="noStrike" cap="none" normalizeH="0" baseline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2687311" y="4449238"/>
            <a:ext cx="871114" cy="1764196"/>
            <a:chOff x="7311571" y="1010451"/>
            <a:chExt cx="1963401" cy="3801035"/>
          </a:xfrm>
        </p:grpSpPr>
        <p:pic>
          <p:nvPicPr>
            <p:cNvPr id="23" name="Picture 2"/>
            <p:cNvPicPr>
              <a:picLocks noChangeAspect="1" noChangeArrowheads="1"/>
            </p:cNvPicPr>
            <p:nvPr/>
          </p:nvPicPr>
          <p:blipFill rotWithShape="1">
            <a:blip r:embed="rId3">
              <a:alphaModFix/>
              <a:lum/>
            </a:blip>
            <a:srcRect/>
            <a:stretch>
              <a:fillRect/>
            </a:stretch>
          </p:blipFill>
          <p:spPr>
            <a:xfrm>
              <a:off x="7311571" y="1010451"/>
              <a:ext cx="1963401" cy="3801035"/>
            </a:xfrm>
            <a:prstGeom prst="rect">
              <a:avLst/>
            </a:prstGeom>
            <a:noFill/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 rotWithShape="1">
            <a:blip r:embed="rId4">
              <a:alphaModFix/>
              <a:lum/>
            </a:blip>
            <a:stretch>
              <a:fillRect/>
            </a:stretch>
          </p:blipFill>
          <p:spPr>
            <a:xfrm>
              <a:off x="7467601" y="1429547"/>
              <a:ext cx="1676400" cy="2609053"/>
            </a:xfrm>
            <a:prstGeom prst="rect">
              <a:avLst/>
            </a:prstGeom>
          </p:spPr>
        </p:pic>
      </p:grpSp>
      <p:sp>
        <p:nvSpPr>
          <p:cNvPr id="26" name="슬라이드 번호 개체 틀 2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440180"/>
            <a:fld id="{5939B1FA-81F2-4940-9AF3-5EAFB5D6669B}" type="slidenum">
              <a:rPr lang="en-US" altLang="en-US">
                <a:solidFill>
                  <a:prstClr val="black">
                    <a:tint val="75000"/>
                  </a:prstClr>
                </a:solidFill>
              </a:rPr>
              <a:pPr defTabSz="1440180"/>
              <a:t>34</a:t>
            </a:fld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511954" y="446622"/>
            <a:ext cx="34074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b="1" dirty="0"/>
              <a:t>데모 환경 설계 </a:t>
            </a:r>
            <a:r>
              <a:rPr lang="en-US" altLang="ko-KR" b="1" dirty="0"/>
              <a:t>(</a:t>
            </a:r>
            <a:r>
              <a:rPr lang="ko-KR" altLang="en-US" b="1" dirty="0"/>
              <a:t>모형</a:t>
            </a:r>
            <a:r>
              <a:rPr lang="en-US" altLang="ko-KR" b="1" dirty="0"/>
              <a:t>)</a:t>
            </a:r>
            <a:endParaRPr lang="ko-KR" altLang="en-US" sz="2400" dirty="0"/>
          </a:p>
        </p:txBody>
      </p:sp>
      <p:grpSp>
        <p:nvGrpSpPr>
          <p:cNvPr id="14" name="그룹 13"/>
          <p:cNvGrpSpPr/>
          <p:nvPr/>
        </p:nvGrpSpPr>
        <p:grpSpPr>
          <a:xfrm>
            <a:off x="4909904" y="1898830"/>
            <a:ext cx="1411884" cy="800043"/>
            <a:chOff x="2287195" y="1958620"/>
            <a:chExt cx="1468546" cy="878009"/>
          </a:xfrm>
        </p:grpSpPr>
        <p:pic>
          <p:nvPicPr>
            <p:cNvPr id="1028" name="Picture 4" descr="모니터에 대한 이미지 검색결과"/>
            <p:cNvPicPr>
              <a:picLocks noChangeAspect="1" noChangeArrowheads="1"/>
            </p:cNvPicPr>
            <p:nvPr/>
          </p:nvPicPr>
          <p:blipFill rotWithShape="1">
            <a:blip r:embed="rId5">
              <a:alphaModFix/>
              <a:lum/>
            </a:blip>
            <a:srcRect b="30401"/>
            <a:stretch/>
          </p:blipFill>
          <p:spPr>
            <a:xfrm>
              <a:off x="2287195" y="1958620"/>
              <a:ext cx="1468546" cy="878009"/>
            </a:xfrm>
            <a:prstGeom prst="rect">
              <a:avLst/>
            </a:prstGeom>
            <a:noFill/>
          </p:spPr>
        </p:pic>
        <p:pic>
          <p:nvPicPr>
            <p:cNvPr id="1026" name="Picture 2" descr="C:\Users\Administrator\Desktop\stop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43857" y="2036584"/>
              <a:ext cx="1355222" cy="7220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1" name="그림 30"/>
          <p:cNvPicPr>
            <a:picLocks noChangeAspect="1"/>
          </p:cNvPicPr>
          <p:nvPr/>
        </p:nvPicPr>
        <p:blipFill rotWithShape="1">
          <a:blip r:embed="rId7">
            <a:alphaModFix/>
            <a:lum/>
          </a:blip>
          <a:stretch>
            <a:fillRect/>
          </a:stretch>
        </p:blipFill>
        <p:spPr>
          <a:xfrm>
            <a:off x="4642963" y="3067724"/>
            <a:ext cx="321540" cy="509216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8">
            <a:alphaModFix/>
            <a:lum/>
          </a:blip>
          <a:stretch>
            <a:fillRect/>
          </a:stretch>
        </p:blipFill>
        <p:spPr>
          <a:xfrm flipV="1">
            <a:off x="5062791" y="1562266"/>
            <a:ext cx="403877" cy="336564"/>
          </a:xfrm>
          <a:prstGeom prst="rect">
            <a:avLst/>
          </a:prstGeom>
        </p:spPr>
      </p:pic>
      <p:cxnSp>
        <p:nvCxnSpPr>
          <p:cNvPr id="30" name="직선 연결선 29"/>
          <p:cNvCxnSpPr/>
          <p:nvPr/>
        </p:nvCxnSpPr>
        <p:spPr>
          <a:xfrm flipH="1">
            <a:off x="4723109" y="2833224"/>
            <a:ext cx="794327" cy="143210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</a:ln>
          <a:effectLst/>
        </p:spPr>
      </p:cxnSp>
      <p:cxnSp>
        <p:nvCxnSpPr>
          <p:cNvPr id="35" name="직선 연결선 34"/>
          <p:cNvCxnSpPr/>
          <p:nvPr/>
        </p:nvCxnSpPr>
        <p:spPr>
          <a:xfrm>
            <a:off x="7053434" y="2810627"/>
            <a:ext cx="2412268" cy="1448241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</a:ln>
          <a:effectLst/>
        </p:spPr>
      </p:cxnSp>
      <p:pic>
        <p:nvPicPr>
          <p:cNvPr id="39" name="그림 38"/>
          <p:cNvPicPr>
            <a:picLocks noChangeAspect="1"/>
          </p:cNvPicPr>
          <p:nvPr/>
        </p:nvPicPr>
        <p:blipFill rotWithShape="1">
          <a:blip r:embed="rId9">
            <a:alphaModFix/>
            <a:lum/>
          </a:blip>
          <a:stretch>
            <a:fillRect/>
          </a:stretch>
        </p:blipFill>
        <p:spPr>
          <a:xfrm>
            <a:off x="5330996" y="3750755"/>
            <a:ext cx="990792" cy="496001"/>
          </a:xfrm>
          <a:prstGeom prst="rect">
            <a:avLst/>
          </a:prstGeom>
        </p:spPr>
      </p:pic>
      <p:cxnSp>
        <p:nvCxnSpPr>
          <p:cNvPr id="38" name="직선 연결선 37"/>
          <p:cNvCxnSpPr/>
          <p:nvPr/>
        </p:nvCxnSpPr>
        <p:spPr>
          <a:xfrm>
            <a:off x="6321788" y="2814658"/>
            <a:ext cx="731646" cy="1432099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rgbClr val="FFC000"/>
            </a:solidFill>
            <a:prstDash val="lgDash"/>
            <a:round/>
          </a:ln>
          <a:effectLst/>
        </p:spPr>
      </p:cxnSp>
      <p:sp>
        <p:nvSpPr>
          <p:cNvPr id="40" name="설명선 2(테두리 없음) 39"/>
          <p:cNvSpPr/>
          <p:nvPr/>
        </p:nvSpPr>
        <p:spPr>
          <a:xfrm>
            <a:off x="7053434" y="636913"/>
            <a:ext cx="1813405" cy="504489"/>
          </a:xfrm>
          <a:prstGeom prst="callout2">
            <a:avLst>
              <a:gd name="adj1" fmla="val 41693"/>
              <a:gd name="adj2" fmla="val -1697"/>
              <a:gd name="adj3" fmla="val 41693"/>
              <a:gd name="adj4" fmla="val -49452"/>
              <a:gd name="adj5" fmla="val 222628"/>
              <a:gd name="adj6" fmla="val -82625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ko-KR" altLang="en-US" sz="1400" dirty="0">
                <a:latin typeface="Arial"/>
                <a:cs typeface="Arial"/>
              </a:rPr>
              <a:t>보드</a:t>
            </a:r>
            <a:r>
              <a:rPr lang="en-US" altLang="ko-KR" sz="1400" dirty="0">
                <a:latin typeface="Arial"/>
                <a:cs typeface="Arial"/>
              </a:rPr>
              <a:t>(</a:t>
            </a:r>
            <a:r>
              <a:rPr lang="ko-KR" altLang="en-US" sz="1400" dirty="0">
                <a:latin typeface="Arial"/>
                <a:cs typeface="Arial"/>
              </a:rPr>
              <a:t>카메라</a:t>
            </a:r>
            <a:r>
              <a:rPr lang="en-US" altLang="ko-KR" sz="1400" dirty="0">
                <a:latin typeface="Arial"/>
                <a:cs typeface="Arial"/>
              </a:rPr>
              <a:t>) </a:t>
            </a:r>
            <a:r>
              <a:rPr lang="ko-KR" altLang="en-US" sz="1400" dirty="0">
                <a:latin typeface="Arial"/>
                <a:cs typeface="Arial"/>
              </a:rPr>
              <a:t>설치</a:t>
            </a:r>
            <a:endParaRPr kumimoji="0" lang="ko-KR" altLang="en-US" sz="1400" b="0" i="0" u="none" strike="noStrike" cap="none" normalizeH="0" baseline="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43" name="설명선 2(테두리 없음) 42"/>
          <p:cNvSpPr/>
          <p:nvPr/>
        </p:nvSpPr>
        <p:spPr>
          <a:xfrm>
            <a:off x="8061546" y="2298850"/>
            <a:ext cx="1813405" cy="504489"/>
          </a:xfrm>
          <a:prstGeom prst="callout2">
            <a:avLst>
              <a:gd name="adj1" fmla="val 41693"/>
              <a:gd name="adj2" fmla="val -1697"/>
              <a:gd name="adj3" fmla="val 39399"/>
              <a:gd name="adj4" fmla="val -80728"/>
              <a:gd name="adj5" fmla="val 252455"/>
              <a:gd name="adj6" fmla="val -141985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ko-KR" altLang="en-US" sz="1400" dirty="0">
                <a:latin typeface="Arial"/>
                <a:cs typeface="Arial"/>
              </a:rPr>
              <a:t>도로 상황 모형</a:t>
            </a:r>
            <a:endParaRPr kumimoji="0" lang="ko-KR" altLang="en-US" sz="1400" b="0" i="0" u="none" strike="noStrike" cap="none" normalizeH="0" baseline="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44" name="설명선 2(테두리 없음) 43"/>
          <p:cNvSpPr/>
          <p:nvPr/>
        </p:nvSpPr>
        <p:spPr>
          <a:xfrm>
            <a:off x="5780907" y="5850894"/>
            <a:ext cx="1813405" cy="504489"/>
          </a:xfrm>
          <a:prstGeom prst="callout2">
            <a:avLst>
              <a:gd name="adj1" fmla="val 41693"/>
              <a:gd name="adj2" fmla="val -1697"/>
              <a:gd name="adj3" fmla="val 46282"/>
              <a:gd name="adj4" fmla="val -77536"/>
              <a:gd name="adj5" fmla="val -103169"/>
              <a:gd name="adj6" fmla="val -120284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1400" dirty="0">
                <a:latin typeface="Arial"/>
                <a:cs typeface="Arial"/>
              </a:rPr>
              <a:t>Mobile </a:t>
            </a:r>
            <a:r>
              <a:rPr lang="ko-KR" altLang="en-US" sz="1400" dirty="0">
                <a:latin typeface="Arial"/>
                <a:cs typeface="Arial"/>
              </a:rPr>
              <a:t>화면 상황</a:t>
            </a:r>
            <a:endParaRPr kumimoji="0" lang="ko-KR" altLang="en-US" sz="1400" b="0" i="0" u="none" strike="noStrike" cap="none" normalizeH="0" baseline="0" dirty="0">
              <a:solidFill>
                <a:schemeClr val="tx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06926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0156 0.33889 " pathEditMode="relative" ptsTypes="">
                                      <p:cBhvr>
                                        <p:cTn id="10" dur="2000" ac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2209800" y="1524000"/>
          <a:ext cx="8128000" cy="42367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임현창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정재천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최지훈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/>
                        <a:t>자료수집</a:t>
                      </a:r>
                      <a:endParaRPr lang="ko-KR" altLang="en-US" sz="1600" b="1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/>
                        <a:buChar char="•"/>
                      </a:pPr>
                      <a:r>
                        <a:rPr lang="en-US" altLang="ko-KR" sz="1400"/>
                        <a:t>Android</a:t>
                      </a:r>
                    </a:p>
                    <a:p>
                      <a:pPr marL="285750" indent="-285750" latinLnBrk="1">
                        <a:buFont typeface="Arial"/>
                        <a:buChar char="•"/>
                      </a:pPr>
                      <a:r>
                        <a:rPr lang="en-US" altLang="ko-KR" sz="1400"/>
                        <a:t>GPS</a:t>
                      </a:r>
                      <a:endParaRPr lang="ko-KR" altLang="en-US" sz="14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/>
                        <a:buChar char="•"/>
                      </a:pPr>
                      <a:r>
                        <a:rPr lang="en-US" altLang="ko-KR" sz="1400"/>
                        <a:t>FCM </a:t>
                      </a:r>
                      <a:r>
                        <a:rPr lang="ko-KR" altLang="en-US" sz="1400"/>
                        <a:t>서버</a:t>
                      </a:r>
                    </a:p>
                    <a:p>
                      <a:pPr marL="285750" indent="-285750" latinLnBrk="1">
                        <a:buFont typeface="Arial"/>
                        <a:buChar char="•"/>
                      </a:pPr>
                      <a:r>
                        <a:rPr lang="en-US" altLang="ko-KR" sz="1400"/>
                        <a:t>Cloud </a:t>
                      </a:r>
                      <a:r>
                        <a:rPr lang="ko-KR" altLang="en-US" sz="1400"/>
                        <a:t>서버</a:t>
                      </a:r>
                    </a:p>
                    <a:p>
                      <a:pPr marL="285750" indent="-285750" latinLnBrk="1">
                        <a:buFont typeface="Arial"/>
                        <a:buChar char="•"/>
                      </a:pPr>
                      <a:r>
                        <a:rPr lang="en-US" altLang="ko-KR" sz="1400"/>
                        <a:t>GitHub</a:t>
                      </a:r>
                      <a:endParaRPr lang="ko-KR" altLang="en-US" sz="14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lvl="0" indent="-285750" algn="l" defTabSz="1080135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/>
                        <a:buChar char="•"/>
                      </a:pPr>
                      <a:r>
                        <a:rPr lang="en-US" altLang="ko-KR" sz="1400"/>
                        <a:t>OpenCV</a:t>
                      </a:r>
                    </a:p>
                    <a:p>
                      <a:pPr marL="285750" lvl="0" indent="-285750" algn="l" defTabSz="1080135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/>
                        <a:buChar char="•"/>
                      </a:pPr>
                      <a:r>
                        <a:rPr lang="en-US" altLang="ko-KR" sz="1400"/>
                        <a:t>Odroid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/>
                        <a:t>설계</a:t>
                      </a:r>
                      <a:endParaRPr lang="ko-KR" altLang="en-US" sz="1600" b="1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/>
                        <a:buChar char="•"/>
                      </a:pPr>
                      <a:r>
                        <a:rPr lang="en-US" altLang="ko-KR" sz="1400"/>
                        <a:t>FCM</a:t>
                      </a:r>
                      <a:r>
                        <a:rPr lang="ko-KR" altLang="en-US" sz="1400"/>
                        <a:t>서버</a:t>
                      </a:r>
                      <a:r>
                        <a:rPr lang="en-US" altLang="ko-KR" sz="1400"/>
                        <a:t>-Mobile</a:t>
                      </a:r>
                      <a:r>
                        <a:rPr lang="ko-KR" altLang="en-US" sz="1400"/>
                        <a:t>통신</a:t>
                      </a:r>
                    </a:p>
                    <a:p>
                      <a:pPr marL="285750" indent="-285750" latinLnBrk="1">
                        <a:buFont typeface="Arial"/>
                        <a:buChar char="•"/>
                      </a:pPr>
                      <a:r>
                        <a:rPr lang="en-US" altLang="ko-KR" sz="1400"/>
                        <a:t>Mobile</a:t>
                      </a:r>
                      <a:r>
                        <a:rPr lang="ko-KR" altLang="en-US" sz="1400"/>
                        <a:t> 알림</a:t>
                      </a:r>
                      <a:endParaRPr lang="ko-KR" altLang="en-US" sz="14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/>
                        <a:buChar char="•"/>
                      </a:pPr>
                      <a:r>
                        <a:rPr lang="en-US" altLang="ko-KR" sz="1400"/>
                        <a:t>Cloud</a:t>
                      </a:r>
                      <a:r>
                        <a:rPr lang="ko-KR" altLang="en-US" sz="1400"/>
                        <a:t>서버</a:t>
                      </a:r>
                      <a:r>
                        <a:rPr lang="en-US" altLang="ko-KR" sz="1400"/>
                        <a:t>-FCM</a:t>
                      </a:r>
                      <a:r>
                        <a:rPr lang="ko-KR" altLang="en-US" sz="1400"/>
                        <a:t>서버 통신</a:t>
                      </a:r>
                      <a:endParaRPr lang="en-US" altLang="ko-KR" sz="14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/>
                        <a:buChar char="•"/>
                      </a:pPr>
                      <a:r>
                        <a:rPr lang="en-US" altLang="ko-KR" sz="1400"/>
                        <a:t>Odroid</a:t>
                      </a:r>
                      <a:r>
                        <a:rPr lang="ko-KR" altLang="en-US" sz="1400"/>
                        <a:t>의 카메라를 이용한 영상처리</a:t>
                      </a:r>
                    </a:p>
                    <a:p>
                      <a:pPr marL="285750" indent="-285750" latinLnBrk="1">
                        <a:buFont typeface="Arial"/>
                        <a:buChar char="•"/>
                      </a:pPr>
                      <a:r>
                        <a:rPr lang="ko-KR" altLang="en-US" sz="1400">
                          <a:latin typeface="+mn-ea"/>
                          <a:ea typeface="+mn-ea"/>
                        </a:rPr>
                        <a:t>보드</a:t>
                      </a:r>
                      <a:r>
                        <a:rPr lang="en-US" altLang="ko-KR" sz="1400">
                          <a:latin typeface="+mn-ea"/>
                          <a:ea typeface="+mn-ea"/>
                        </a:rPr>
                        <a:t>-</a:t>
                      </a:r>
                      <a:r>
                        <a:rPr lang="ko-KR" altLang="en-US" sz="1400">
                          <a:latin typeface="+mn-ea"/>
                          <a:ea typeface="+mn-ea"/>
                        </a:rPr>
                        <a:t>서버 통신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148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/>
                        <a:t>구현</a:t>
                      </a:r>
                      <a:endParaRPr lang="ko-KR" altLang="en-US" sz="1600" b="1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/>
                        <a:buChar char="•"/>
                      </a:pPr>
                      <a:r>
                        <a:rPr lang="ko-KR" altLang="en-US" sz="1400"/>
                        <a:t>운전자 휴대폰에서 현재 위치를 파악</a:t>
                      </a:r>
                    </a:p>
                    <a:p>
                      <a:pPr marL="285750" indent="-285750" latinLnBrk="1">
                        <a:buFont typeface="Arial"/>
                        <a:buChar char="•"/>
                      </a:pPr>
                      <a:r>
                        <a:rPr lang="ko-KR" altLang="en-US" sz="1400"/>
                        <a:t>경보상황을 음성 및 </a:t>
                      </a:r>
                      <a:r>
                        <a:rPr lang="en-US" altLang="ko-KR" sz="1400"/>
                        <a:t>Map</a:t>
                      </a:r>
                      <a:r>
                        <a:rPr lang="ko-KR" altLang="en-US" sz="1400"/>
                        <a:t>으로 알림</a:t>
                      </a:r>
                      <a:endParaRPr lang="ko-KR" altLang="en-US" sz="14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lvl="0" indent="-285750" algn="l" defTabSz="1080135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/>
                        <a:buChar char="•"/>
                      </a:pPr>
                      <a:r>
                        <a:rPr lang="en-US" altLang="ko-KR" sz="1400"/>
                        <a:t>FCM</a:t>
                      </a:r>
                      <a:r>
                        <a:rPr lang="ko-KR" altLang="en-US" sz="1400"/>
                        <a:t>을 이용하는 </a:t>
                      </a:r>
                      <a:r>
                        <a:rPr lang="en-US" altLang="ko-KR" sz="1400"/>
                        <a:t>push server</a:t>
                      </a:r>
                      <a:r>
                        <a:rPr lang="ko-KR" altLang="en-US" sz="1400"/>
                        <a:t>구현</a:t>
                      </a:r>
                    </a:p>
                    <a:p>
                      <a:pPr marL="285750" lvl="0" indent="-285750" algn="l" defTabSz="1080135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/>
                        <a:buChar char="•"/>
                      </a:pPr>
                      <a:r>
                        <a:rPr lang="ko-KR" altLang="en-US" sz="1400"/>
                        <a:t>프로젝트 버전 관리</a:t>
                      </a:r>
                      <a:endParaRPr lang="en-US" altLang="ko-KR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lvl="0" indent="-285750" algn="l" defTabSz="1080135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/>
                        <a:buChar char="•"/>
                      </a:pPr>
                      <a:r>
                        <a:rPr lang="en-US" altLang="ko-KR" sz="1400"/>
                        <a:t>Odroid</a:t>
                      </a:r>
                      <a:r>
                        <a:rPr lang="ko-KR" altLang="en-US" sz="1400"/>
                        <a:t>를 이용하여 실시간 영상에서 보행자와 차량  인식</a:t>
                      </a:r>
                    </a:p>
                    <a:p>
                      <a:pPr marL="285750" indent="-285750" defTabSz="1080135" latinLnBrk="1">
                        <a:buFont typeface="Arial"/>
                        <a:buChar char="•"/>
                      </a:pPr>
                      <a:endParaRPr lang="ko-KR" altLang="en-US" sz="140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148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285750" indent="-285750" algn="ctr" latinLnBrk="1">
                        <a:buFont typeface="Arial"/>
                        <a:buChar char="•"/>
                      </a:pPr>
                      <a:r>
                        <a:rPr lang="ko-KR" altLang="en-US" sz="1400"/>
                        <a:t>시나리오에 따른 경보상황 판단</a:t>
                      </a:r>
                      <a:endParaRPr lang="ko-KR" altLang="en-US" sz="1400">
                        <a:latin typeface="+mn-ea"/>
                        <a:ea typeface="+mn-ea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lvl="0" indent="0" algn="l" defTabSz="1080135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4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/>
                        <a:t>테스트</a:t>
                      </a:r>
                      <a:endParaRPr lang="ko-KR" altLang="en-US" sz="1600" b="1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/>
                        <a:buChar char="•"/>
                      </a:pPr>
                      <a:r>
                        <a:rPr lang="en-US" altLang="ko-KR" sz="1400"/>
                        <a:t>Mobile</a:t>
                      </a:r>
                      <a:r>
                        <a:rPr lang="ko-KR" altLang="en-US" sz="1400"/>
                        <a:t>에서 경보상황에 대한 처리 테스트</a:t>
                      </a:r>
                      <a:endParaRPr lang="ko-KR" altLang="en-US" sz="14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/>
                        <a:buChar char="•"/>
                      </a:pPr>
                      <a:r>
                        <a:rPr lang="ko-KR" altLang="en-US" sz="1400"/>
                        <a:t>보드</a:t>
                      </a:r>
                      <a:r>
                        <a:rPr lang="en-US" altLang="ko-KR" sz="1400"/>
                        <a:t>-</a:t>
                      </a:r>
                      <a:r>
                        <a:rPr lang="ko-KR" altLang="en-US" sz="1400"/>
                        <a:t>서버</a:t>
                      </a:r>
                      <a:r>
                        <a:rPr lang="en-US" altLang="ko-KR" sz="1400"/>
                        <a:t>-</a:t>
                      </a:r>
                      <a:r>
                        <a:rPr lang="ko-KR" altLang="en-US" sz="1400"/>
                        <a:t>휴대폰 간 통신 테스트</a:t>
                      </a:r>
                      <a:endParaRPr lang="en-US" altLang="ko-KR" sz="14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/>
                        <a:buChar char="•"/>
                      </a:pPr>
                      <a:r>
                        <a:rPr lang="ko-KR" altLang="en-US" sz="1400"/>
                        <a:t>영상에 대한 처리 동작 테스트</a:t>
                      </a:r>
                      <a:endParaRPr lang="ko-KR" altLang="en-US" sz="140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285750" indent="-285750" algn="ctr" latinLnBrk="1">
                        <a:buFont typeface="Arial"/>
                        <a:buChar char="•"/>
                      </a:pPr>
                      <a:r>
                        <a:rPr lang="ko-KR" altLang="en-US" sz="1400"/>
                        <a:t>통합 테스트 및 유지보수</a:t>
                      </a:r>
                      <a:endParaRPr lang="ko-KR" altLang="en-US" sz="1400">
                        <a:latin typeface="+mn-ea"/>
                        <a:ea typeface="+mn-ea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en-US" altLang="ko-KR" sz="1200">
                        <a:latin typeface="+mn-ea"/>
                        <a:ea typeface="+mn-ea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440180"/>
            <a:fld id="{5939B1FA-81F2-4940-9AF3-5EAFB5D6669B}" type="slidenum">
              <a:rPr lang="en-US" altLang="en-US">
                <a:solidFill>
                  <a:prstClr val="black">
                    <a:tint val="75000"/>
                  </a:prstClr>
                </a:solidFill>
              </a:rPr>
              <a:pPr defTabSz="1440180"/>
              <a:t>35</a:t>
            </a:fld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511954" y="446622"/>
            <a:ext cx="34074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b="1"/>
              <a:t>업무 분담</a:t>
            </a:r>
            <a:endParaRPr lang="ko-KR" altLang="en-US" sz="240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1182764" y="1013460"/>
          <a:ext cx="9713834" cy="5303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7142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142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14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140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140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7140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7140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7140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7140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7140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71402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71402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71402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항목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추진사항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12</a:t>
                      </a:r>
                      <a:r>
                        <a:rPr lang="ko-KR" altLang="en-US" sz="1400"/>
                        <a:t>월</a:t>
                      </a:r>
                      <a:endParaRPr lang="ko-KR" altLang="en-US" sz="140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1</a:t>
                      </a:r>
                      <a:r>
                        <a:rPr lang="ko-KR" altLang="en-US" sz="1400"/>
                        <a:t>월</a:t>
                      </a:r>
                      <a:endParaRPr lang="ko-KR" altLang="en-US" sz="140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2</a:t>
                      </a:r>
                      <a:r>
                        <a:rPr lang="ko-KR" altLang="en-US" sz="1400"/>
                        <a:t>월</a:t>
                      </a:r>
                      <a:endParaRPr lang="ko-KR" altLang="en-US" sz="140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3</a:t>
                      </a:r>
                      <a:r>
                        <a:rPr lang="ko-KR" altLang="en-US" sz="1400"/>
                        <a:t>월</a:t>
                      </a:r>
                      <a:endParaRPr lang="ko-KR" altLang="en-US" sz="140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4</a:t>
                      </a:r>
                      <a:r>
                        <a:rPr lang="ko-KR" altLang="en-US" sz="1400"/>
                        <a:t>월</a:t>
                      </a:r>
                      <a:endParaRPr lang="ko-KR" altLang="en-US" sz="140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5</a:t>
                      </a:r>
                      <a:r>
                        <a:rPr lang="ko-KR" altLang="en-US" sz="1400"/>
                        <a:t>월</a:t>
                      </a:r>
                      <a:endParaRPr lang="ko-KR" altLang="en-US" sz="140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6</a:t>
                      </a:r>
                      <a:r>
                        <a:rPr lang="ko-KR" altLang="en-US" sz="1400"/>
                        <a:t>월</a:t>
                      </a:r>
                      <a:endParaRPr lang="ko-KR" altLang="en-US" sz="140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7</a:t>
                      </a:r>
                      <a:r>
                        <a:rPr lang="ko-KR" altLang="en-US" sz="1400"/>
                        <a:t>월</a:t>
                      </a:r>
                      <a:endParaRPr lang="ko-KR" altLang="en-US" sz="140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8</a:t>
                      </a:r>
                      <a:r>
                        <a:rPr lang="ko-KR" altLang="en-US" sz="1400"/>
                        <a:t>월</a:t>
                      </a:r>
                      <a:endParaRPr lang="ko-KR" altLang="en-US" sz="140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9</a:t>
                      </a:r>
                      <a:r>
                        <a:rPr lang="ko-KR" altLang="en-US" sz="1400"/>
                        <a:t>월</a:t>
                      </a:r>
                      <a:endParaRPr lang="ko-KR" altLang="en-US" sz="140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+mn-ea"/>
                          <a:ea typeface="+mn-ea"/>
                        </a:rPr>
                        <a:t>10</a:t>
                      </a:r>
                      <a:r>
                        <a:rPr lang="ko-KR" altLang="en-US" sz="1400">
                          <a:latin typeface="+mn-ea"/>
                          <a:ea typeface="+mn-ea"/>
                        </a:rPr>
                        <a:t>월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240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>
                          <a:latin typeface="+mn-ea"/>
                          <a:ea typeface="+mn-ea"/>
                        </a:rPr>
                        <a:t>요구사항 정의 및 분석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/>
                        <a:t>사전조사 </a:t>
                      </a:r>
                      <a:endParaRPr lang="ko-KR" altLang="en-US" sz="110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1920">
                <a:tc vMerge="1">
                  <a:txBody>
                    <a:bodyPr/>
                    <a:lstStyle/>
                    <a:p>
                      <a:pPr latinLnBrk="1"/>
                      <a:endParaRPr lang="ko-KR" altLang="en-US" sz="13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/>
                        <a:t>자료수집 및 분석 </a:t>
                      </a:r>
                      <a:endParaRPr lang="ko-KR" altLang="en-US" sz="110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>
                          <a:latin typeface="+mn-ea"/>
                          <a:ea typeface="+mn-ea"/>
                        </a:rPr>
                        <a:t>시스템 설계 및 상세 설계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latin typeface="+mn-ea"/>
                          <a:ea typeface="+mn-ea"/>
                        </a:rPr>
                        <a:t>설계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5472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>
                          <a:latin typeface="+mn-ea"/>
                          <a:ea typeface="+mn-ea"/>
                        </a:rPr>
                        <a:t>구현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/>
                        <a:t>보행자 </a:t>
                      </a:r>
                      <a:r>
                        <a:rPr lang="en-US" altLang="ko-KR" sz="1100"/>
                        <a:t>&amp; </a:t>
                      </a:r>
                      <a:r>
                        <a:rPr lang="ko-KR" altLang="en-US" sz="1100"/>
                        <a:t>차량인식 기능 구현</a:t>
                      </a:r>
                      <a:endParaRPr lang="ko-KR" altLang="en-US" sz="110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22152">
                <a:tc vMerge="1">
                  <a:txBody>
                    <a:bodyPr/>
                    <a:lstStyle/>
                    <a:p>
                      <a:pPr latinLnBrk="1"/>
                      <a:endParaRPr lang="ko-KR" altLang="en-US" sz="13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/>
                        <a:t>Push Server </a:t>
                      </a:r>
                      <a:r>
                        <a:rPr lang="ko-KR" altLang="en-US" sz="1100"/>
                        <a:t>및 운전자 휴대폰으로</a:t>
                      </a:r>
                      <a:r>
                        <a:rPr lang="en-US" altLang="ko-KR" sz="1100"/>
                        <a:t>(Android)</a:t>
                      </a:r>
                      <a:r>
                        <a:rPr lang="ko-KR" altLang="en-US" sz="1100"/>
                        <a:t> 알림 기능 구현</a:t>
                      </a:r>
                      <a:endParaRPr lang="ko-KR" altLang="en-US" sz="110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sz="13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latin typeface="+mn-ea"/>
                          <a:ea typeface="+mn-ea"/>
                        </a:rPr>
                        <a:t>위험 상황 판단</a:t>
                      </a:r>
                    </a:p>
                    <a:p>
                      <a:pPr algn="ctr" latinLnBrk="1"/>
                      <a:r>
                        <a:rPr lang="ko-KR" altLang="en-US" sz="1100">
                          <a:latin typeface="+mn-ea"/>
                          <a:ea typeface="+mn-ea"/>
                        </a:rPr>
                        <a:t>기능 구현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>
                          <a:latin typeface="+mn-ea"/>
                          <a:ea typeface="+mn-ea"/>
                        </a:rPr>
                        <a:t>시험 및 데모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latin typeface="+mn-ea"/>
                          <a:ea typeface="+mn-ea"/>
                        </a:rPr>
                        <a:t>유닛 테스트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sz="13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/>
                        <a:t>통합 테스트</a:t>
                      </a:r>
                      <a:endParaRPr lang="ko-KR" altLang="en-US" sz="110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25912">
                <a:tc vMerge="1">
                  <a:txBody>
                    <a:bodyPr/>
                    <a:lstStyle/>
                    <a:p>
                      <a:pPr latinLnBrk="1"/>
                      <a:endParaRPr lang="ko-KR" altLang="en-US" sz="13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latin typeface="+mn-ea"/>
                          <a:ea typeface="+mn-ea"/>
                        </a:rPr>
                        <a:t>완전성 보강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>
                          <a:latin typeface="+mn-ea"/>
                          <a:ea typeface="+mn-ea"/>
                        </a:rPr>
                        <a:t>문서화 및 발표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latin typeface="+mn-ea"/>
                          <a:ea typeface="+mn-ea"/>
                        </a:rPr>
                        <a:t>중간 보고서 작성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41152">
                <a:tc vMerge="1">
                  <a:txBody>
                    <a:bodyPr/>
                    <a:lstStyle/>
                    <a:p>
                      <a:pPr latinLnBrk="1"/>
                      <a:endParaRPr lang="ko-KR" altLang="en-US" sz="13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latin typeface="+mn-ea"/>
                          <a:ea typeface="+mn-ea"/>
                        </a:rPr>
                        <a:t>최종 발표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>
                          <a:latin typeface="+mn-ea"/>
                          <a:ea typeface="+mn-ea"/>
                        </a:rPr>
                        <a:t>최종 보고서 작성 및 패키징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latin typeface="+mn-ea"/>
                          <a:ea typeface="+mn-ea"/>
                        </a:rPr>
                        <a:t>최종 보고서 작성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438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>
                          <a:latin typeface="+mn-ea"/>
                          <a:ea typeface="+mn-ea"/>
                        </a:rPr>
                        <a:t>CD </a:t>
                      </a:r>
                      <a:r>
                        <a:rPr lang="ko-KR" altLang="en-US" sz="1100">
                          <a:latin typeface="+mn-ea"/>
                          <a:ea typeface="+mn-ea"/>
                        </a:rPr>
                        <a:t>패키징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440180"/>
            <a:fld id="{5939B1FA-81F2-4940-9AF3-5EAFB5D6669B}" type="slidenum">
              <a:rPr lang="en-US" altLang="en-US">
                <a:solidFill>
                  <a:prstClr val="black">
                    <a:tint val="75000"/>
                  </a:prstClr>
                </a:solidFill>
              </a:rPr>
              <a:pPr defTabSz="1440180"/>
              <a:t>36</a:t>
            </a:fld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511954" y="446622"/>
            <a:ext cx="34074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b="1"/>
              <a:t>종합설계 수행일정</a:t>
            </a:r>
            <a:endParaRPr lang="ko-KR" altLang="en-US" sz="2400"/>
          </a:p>
        </p:txBody>
      </p:sp>
      <p:sp>
        <p:nvSpPr>
          <p:cNvPr id="17" name="화살표: 오른쪽 16"/>
          <p:cNvSpPr/>
          <p:nvPr/>
        </p:nvSpPr>
        <p:spPr>
          <a:xfrm>
            <a:off x="4617421" y="1489365"/>
            <a:ext cx="603885" cy="133985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8" name="화살표: 오른쪽 17"/>
          <p:cNvSpPr/>
          <p:nvPr/>
        </p:nvSpPr>
        <p:spPr>
          <a:xfrm>
            <a:off x="4919364" y="1837055"/>
            <a:ext cx="629285" cy="13589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9" name="화살표: 오른쪽 18"/>
          <p:cNvSpPr/>
          <p:nvPr/>
        </p:nvSpPr>
        <p:spPr>
          <a:xfrm>
            <a:off x="5548649" y="2650201"/>
            <a:ext cx="1364289" cy="1397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21" name="화살표: 오른쪽 20"/>
          <p:cNvSpPr/>
          <p:nvPr/>
        </p:nvSpPr>
        <p:spPr>
          <a:xfrm>
            <a:off x="5548649" y="4061750"/>
            <a:ext cx="2233927" cy="13589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22" name="화살표: 오른쪽 21"/>
          <p:cNvSpPr/>
          <p:nvPr/>
        </p:nvSpPr>
        <p:spPr>
          <a:xfrm>
            <a:off x="6912939" y="4426474"/>
            <a:ext cx="1088062" cy="13335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23" name="화살표: 오른쪽 22"/>
          <p:cNvSpPr/>
          <p:nvPr/>
        </p:nvSpPr>
        <p:spPr>
          <a:xfrm>
            <a:off x="10338318" y="5749725"/>
            <a:ext cx="535132" cy="133985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16" name="화살표: 오른쪽 15"/>
          <p:cNvSpPr/>
          <p:nvPr/>
        </p:nvSpPr>
        <p:spPr>
          <a:xfrm>
            <a:off x="6347805" y="3682678"/>
            <a:ext cx="1424595" cy="1397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24" name="화살표: 오른쪽 20"/>
          <p:cNvSpPr/>
          <p:nvPr/>
        </p:nvSpPr>
        <p:spPr>
          <a:xfrm>
            <a:off x="5548649" y="3211749"/>
            <a:ext cx="1364289" cy="13589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25" name="화살표: 오른쪽 17"/>
          <p:cNvSpPr/>
          <p:nvPr/>
        </p:nvSpPr>
        <p:spPr>
          <a:xfrm>
            <a:off x="5198157" y="2218055"/>
            <a:ext cx="569894" cy="13589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26" name="화살표: 오른쪽 21"/>
          <p:cNvSpPr/>
          <p:nvPr/>
        </p:nvSpPr>
        <p:spPr>
          <a:xfrm>
            <a:off x="8055938" y="4743450"/>
            <a:ext cx="1088062" cy="13335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27" name="화살표: 오른쪽 22"/>
          <p:cNvSpPr/>
          <p:nvPr/>
        </p:nvSpPr>
        <p:spPr>
          <a:xfrm>
            <a:off x="10058400" y="5410200"/>
            <a:ext cx="262890" cy="133985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28" name="화살표: 오른쪽 21"/>
          <p:cNvSpPr/>
          <p:nvPr/>
        </p:nvSpPr>
        <p:spPr>
          <a:xfrm>
            <a:off x="8599969" y="5065086"/>
            <a:ext cx="848831" cy="13335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29" name="화살표: 오른쪽 22"/>
          <p:cNvSpPr/>
          <p:nvPr/>
        </p:nvSpPr>
        <p:spPr>
          <a:xfrm>
            <a:off x="10338318" y="6078990"/>
            <a:ext cx="535132" cy="133985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cxnSp>
        <p:nvCxnSpPr>
          <p:cNvPr id="13" name="직선 연결선 12"/>
          <p:cNvCxnSpPr/>
          <p:nvPr/>
        </p:nvCxnSpPr>
        <p:spPr>
          <a:xfrm>
            <a:off x="7162800" y="1371600"/>
            <a:ext cx="0" cy="49530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</a:ln>
          <a:effectLst/>
        </p:spPr>
      </p:cxnSp>
      <p:sp>
        <p:nvSpPr>
          <p:cNvPr id="11" name="타원형 설명선 10"/>
          <p:cNvSpPr/>
          <p:nvPr/>
        </p:nvSpPr>
        <p:spPr>
          <a:xfrm>
            <a:off x="7118001" y="2650201"/>
            <a:ext cx="814995" cy="516890"/>
          </a:xfrm>
          <a:prstGeom prst="wedgeEllipseCallout">
            <a:avLst>
              <a:gd name="adj1" fmla="val -64860"/>
              <a:gd name="adj2" fmla="val 44585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 anchorCtr="0"/>
          <a:lstStyle/>
          <a:p>
            <a:pPr marL="0" indent="0" algn="ctr" defTabSz="1080135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ko-KR" altLang="en-US" sz="1100" b="1" i="0">
                <a:solidFill>
                  <a:srgbClr val="00B050"/>
                </a:solidFill>
                <a:latin typeface="Arial"/>
                <a:cs typeface="Arial"/>
              </a:rPr>
              <a:t>완료</a:t>
            </a:r>
          </a:p>
        </p:txBody>
      </p:sp>
      <p:sp>
        <p:nvSpPr>
          <p:cNvPr id="30" name="타원형 설명선 29"/>
          <p:cNvSpPr/>
          <p:nvPr/>
        </p:nvSpPr>
        <p:spPr>
          <a:xfrm>
            <a:off x="8101782" y="3688409"/>
            <a:ext cx="814995" cy="516890"/>
          </a:xfrm>
          <a:prstGeom prst="wedgeEllipseCallout">
            <a:avLst>
              <a:gd name="adj1" fmla="val -64860"/>
              <a:gd name="adj2" fmla="val 44585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 anchorCtr="0"/>
          <a:lstStyle/>
          <a:p>
            <a:pPr marL="0" indent="0" algn="ctr" defTabSz="1080135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ko-KR" altLang="en-US" sz="1100" b="1" i="0">
                <a:solidFill>
                  <a:srgbClr val="FF0000"/>
                </a:solidFill>
                <a:latin typeface="Arial"/>
                <a:cs typeface="Arial"/>
              </a:rPr>
              <a:t>진행 중</a:t>
            </a:r>
          </a:p>
        </p:txBody>
      </p:sp>
      <p:sp>
        <p:nvSpPr>
          <p:cNvPr id="31" name="타원형 설명선 30"/>
          <p:cNvSpPr/>
          <p:nvPr/>
        </p:nvSpPr>
        <p:spPr>
          <a:xfrm>
            <a:off x="9390927" y="4323016"/>
            <a:ext cx="814995" cy="516890"/>
          </a:xfrm>
          <a:prstGeom prst="wedgeEllipseCallout">
            <a:avLst>
              <a:gd name="adj1" fmla="val -64860"/>
              <a:gd name="adj2" fmla="val 44585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 anchorCtr="0"/>
          <a:lstStyle/>
          <a:p>
            <a:pPr marL="0" indent="0" algn="ctr" defTabSz="1080135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ko-KR" altLang="en-US" sz="1100" b="1" i="0">
                <a:solidFill>
                  <a:schemeClr val="tx2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진행 전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118001" y="1371600"/>
            <a:ext cx="466794" cy="2308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/>
            <a:r>
              <a:rPr lang="en-US" altLang="ko-KR" sz="900">
                <a:solidFill>
                  <a:srgbClr val="FF0000"/>
                </a:solidFill>
              </a:rPr>
              <a:t>NOW</a:t>
            </a:r>
            <a:endParaRPr lang="ko-KR" altLang="en-US" sz="9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440180"/>
            <a:fld id="{5939B1FA-81F2-4940-9AF3-5EAFB5D6669B}" type="slidenum">
              <a:rPr lang="en-US" altLang="en-US">
                <a:solidFill>
                  <a:prstClr val="black">
                    <a:tint val="75000"/>
                  </a:prstClr>
                </a:solidFill>
              </a:rPr>
              <a:pPr defTabSz="1440180"/>
              <a:t>37</a:t>
            </a:fld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11954" y="446622"/>
            <a:ext cx="34074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b="1"/>
              <a:t>필요기술 및 참고문헌</a:t>
            </a:r>
            <a:endParaRPr lang="ko-KR" altLang="en-US" sz="2400"/>
          </a:p>
        </p:txBody>
      </p:sp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1532210" y="1143000"/>
          <a:ext cx="9296400" cy="472440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4648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48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3476">
                <a:tc>
                  <a:txBody>
                    <a:bodyPr/>
                    <a:lstStyle/>
                    <a:p>
                      <a:pPr marL="0" indent="0" algn="ctr" defTabSz="1080135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en-US" altLang="ko-KR" sz="1800"/>
                        <a:t>필요 기술</a:t>
                      </a:r>
                      <a:endParaRPr lang="ko-KR" altLang="en-US" sz="1800">
                        <a:ea typeface="맑은 고딕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 defTabSz="1080135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ko-KR" altLang="en-US" sz="1800"/>
                        <a:t>참고 문헌</a:t>
                      </a:r>
                      <a:endParaRPr lang="en-US" altLang="ko-KR" sz="1800" b="1">
                        <a:latin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20924">
                <a:tc>
                  <a:txBody>
                    <a:bodyPr/>
                    <a:lstStyle/>
                    <a:p>
                      <a:pPr marL="0" indent="0" algn="l" defTabSz="1080135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en-US" altLang="ko-KR" sz="1800"/>
                        <a:t>1. Linux System Programming</a:t>
                      </a:r>
                    </a:p>
                    <a:p>
                      <a:pPr marL="0" indent="0" algn="l" defTabSz="1080135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en-US" altLang="ko-KR" sz="1800"/>
                        <a:t>2. Device Driver Programming</a:t>
                      </a:r>
                    </a:p>
                    <a:p>
                      <a:pPr marL="0" indent="0" algn="l" defTabSz="1080135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en-US" altLang="ko-KR" sz="1800"/>
                        <a:t>3. OpenCV</a:t>
                      </a:r>
                    </a:p>
                    <a:p>
                      <a:pPr marL="0" indent="0" algn="l" defTabSz="1080135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en-US" altLang="ko-KR" sz="1800"/>
                        <a:t>4. Network Programming</a:t>
                      </a:r>
                    </a:p>
                    <a:p>
                      <a:pPr marL="0" indent="0" algn="l" defTabSz="1080135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en-US" altLang="ko-KR" sz="1800"/>
                        <a:t>5. Android Programming</a:t>
                      </a:r>
                      <a:endParaRPr lang="ko-KR" altLang="en-US" sz="1800">
                        <a:ea typeface="맑은 고딕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42900" indent="-342900" algn="l">
                        <a:buFont typeface="Arial"/>
                        <a:buChar char="•"/>
                      </a:pPr>
                      <a:r>
                        <a:rPr lang="en-US" altLang="ko-KR" sz="1800"/>
                        <a:t>『</a:t>
                      </a:r>
                      <a:r>
                        <a:rPr lang="ko-KR" altLang="en-US" sz="1800"/>
                        <a:t>유닉스 시스템 프로그래밍</a:t>
                      </a:r>
                      <a:r>
                        <a:rPr lang="en-US" altLang="ko-KR" sz="1800"/>
                        <a:t>』, </a:t>
                      </a:r>
                      <a:r>
                        <a:rPr lang="ko-KR" altLang="en-US" sz="1800"/>
                        <a:t>이종원</a:t>
                      </a:r>
                      <a:r>
                        <a:rPr lang="en-US" altLang="ko-KR" sz="1800"/>
                        <a:t>, </a:t>
                      </a:r>
                      <a:r>
                        <a:rPr lang="ko-KR" altLang="en-US" sz="1800"/>
                        <a:t>한빛미디어</a:t>
                      </a:r>
                      <a:r>
                        <a:rPr lang="en-US" altLang="ko-KR" sz="1800"/>
                        <a:t>, 2010</a:t>
                      </a:r>
                    </a:p>
                    <a:p>
                      <a:pPr marL="342900" indent="-342900" algn="l">
                        <a:buFont typeface="Arial"/>
                        <a:buChar char="•"/>
                      </a:pPr>
                      <a:r>
                        <a:rPr lang="en-US" altLang="ko-KR" sz="1800"/>
                        <a:t>Odroid-UX4 User Manual</a:t>
                      </a:r>
                      <a:br>
                        <a:rPr lang="en-US" altLang="ko-KR" sz="1800"/>
                      </a:br>
                      <a:r>
                        <a:rPr lang="en-US" altLang="ko-KR" sz="1800"/>
                        <a:t>http://magazine.odroid.com/odroid-ux4</a:t>
                      </a:r>
                    </a:p>
                    <a:p>
                      <a:pPr marL="342900" indent="-342900" algn="l">
                        <a:buFont typeface="Arial"/>
                        <a:buChar char="•"/>
                      </a:pPr>
                      <a:r>
                        <a:rPr lang="en-US" altLang="ko-KR" sz="1800"/>
                        <a:t>OpenCV documents</a:t>
                      </a:r>
                      <a:br>
                        <a:rPr lang="en-US" altLang="ko-KR" sz="1800"/>
                      </a:br>
                      <a:r>
                        <a:rPr lang="en-US" altLang="ko-KR" sz="1800"/>
                        <a:t>http://docs.opencv.org/3.1.0/db/dfa/tutorial_transition_guide.html</a:t>
                      </a:r>
                      <a:br>
                        <a:rPr lang="en-US" altLang="ko-KR" sz="1800"/>
                      </a:br>
                      <a:r>
                        <a:rPr lang="en-US" altLang="ko-KR" sz="1800"/>
                        <a:t>http://docs.opencv.org/3.0-beta</a:t>
                      </a:r>
                    </a:p>
                    <a:p>
                      <a:pPr marL="342900" indent="-342900" algn="l">
                        <a:buFont typeface="Arial"/>
                        <a:buChar char="•"/>
                      </a:pPr>
                      <a:r>
                        <a:rPr lang="en-US" altLang="ko-KR" sz="1800"/>
                        <a:t>『</a:t>
                      </a:r>
                      <a:r>
                        <a:rPr lang="ko-KR" altLang="en-US" sz="1800"/>
                        <a:t>안드로이드 프로그래밍</a:t>
                      </a:r>
                      <a:r>
                        <a:rPr lang="en-US" altLang="ko-KR" sz="1800"/>
                        <a:t>』,</a:t>
                      </a:r>
                      <a:r>
                        <a:rPr lang="ko-KR" altLang="en-US" sz="1800"/>
                        <a:t> 천인국</a:t>
                      </a:r>
                      <a:r>
                        <a:rPr lang="en-US" altLang="ko-KR" sz="1800"/>
                        <a:t>,</a:t>
                      </a:r>
                      <a:r>
                        <a:rPr lang="ko-KR" altLang="en-US" sz="1800"/>
                        <a:t> 생능출판사</a:t>
                      </a:r>
                      <a:r>
                        <a:rPr lang="en-US" altLang="ko-KR" sz="1800"/>
                        <a:t>, 2015</a:t>
                      </a:r>
                      <a:endParaRPr lang="ko-KR" altLang="en-US" sz="1800">
                        <a:latin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altLang="ko-KR" sz="19900">
                <a:latin typeface="+mn-ea"/>
              </a:rPr>
              <a:t>Q &amp; A</a:t>
            </a:r>
            <a:endParaRPr lang="ko-KR" altLang="en-US" sz="19900">
              <a:latin typeface="+mn-ea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440180"/>
            <a:fld id="{5939B1FA-81F2-4940-9AF3-5EAFB5D6669B}" type="slidenum">
              <a:rPr lang="en-US" altLang="en-US">
                <a:solidFill>
                  <a:prstClr val="black">
                    <a:tint val="75000"/>
                  </a:prstClr>
                </a:solidFill>
              </a:rPr>
              <a:pPr defTabSz="1440180"/>
              <a:t>38</a:t>
            </a:fld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서버에 대한 이미지 검색결과"/>
          <p:cNvPicPr>
            <a:picLocks noChangeAspect="1" noChangeArrowheads="1"/>
          </p:cNvPicPr>
          <p:nvPr/>
        </p:nvPicPr>
        <p:blipFill rotWithShape="1">
          <a:blip r:embed="rId2">
            <a:alphaModFix/>
            <a:lum/>
          </a:blip>
          <a:srcRect/>
          <a:stretch>
            <a:fillRect/>
          </a:stretch>
        </p:blipFill>
        <p:spPr>
          <a:xfrm>
            <a:off x="4217405" y="1988880"/>
            <a:ext cx="1646097" cy="2025964"/>
          </a:xfrm>
          <a:prstGeom prst="rect">
            <a:avLst/>
          </a:prstGeom>
          <a:noFill/>
        </p:spPr>
      </p:pic>
      <p:pic>
        <p:nvPicPr>
          <p:cNvPr id="1028" name="Picture 4" descr="Firebase logo에 대한 이미지 검색결과"/>
          <p:cNvPicPr>
            <a:picLocks noChangeAspect="1" noChangeArrowheads="1"/>
          </p:cNvPicPr>
          <p:nvPr/>
        </p:nvPicPr>
        <p:blipFill rotWithShape="1">
          <a:blip r:embed="rId3">
            <a:alphaModFix/>
            <a:lum/>
          </a:blip>
          <a:srcRect/>
          <a:stretch>
            <a:fillRect/>
          </a:stretch>
        </p:blipFill>
        <p:spPr>
          <a:xfrm>
            <a:off x="6629400" y="1066800"/>
            <a:ext cx="2362200" cy="465834"/>
          </a:xfrm>
          <a:prstGeom prst="rect">
            <a:avLst/>
          </a:prstGeom>
          <a:noFill/>
        </p:spPr>
      </p:pic>
      <p:pic>
        <p:nvPicPr>
          <p:cNvPr id="7" name="Picture 6" descr="android push에 대한 이미지 검색결과"/>
          <p:cNvPicPr>
            <a:picLocks noChangeAspect="1" noChangeArrowheads="1"/>
          </p:cNvPicPr>
          <p:nvPr/>
        </p:nvPicPr>
        <p:blipFill rotWithShape="1">
          <a:blip r:embed="rId4">
            <a:alphaModFix/>
            <a:lum/>
          </a:blip>
          <a:srcRect/>
          <a:stretch>
            <a:fillRect/>
          </a:stretch>
        </p:blipFill>
        <p:spPr>
          <a:xfrm>
            <a:off x="10217217" y="2144272"/>
            <a:ext cx="903362" cy="1685926"/>
          </a:xfrm>
          <a:prstGeom prst="rect">
            <a:avLst/>
          </a:prstGeom>
          <a:noFill/>
        </p:spPr>
      </p:pic>
      <p:pic>
        <p:nvPicPr>
          <p:cNvPr id="15" name="Picture 2"/>
          <p:cNvPicPr>
            <a:picLocks noChangeAspect="1" noChangeArrowheads="1"/>
          </p:cNvPicPr>
          <p:nvPr/>
        </p:nvPicPr>
        <p:blipFill rotWithShape="1">
          <a:blip r:embed="rId5">
            <a:alphaModFix/>
            <a:lum/>
          </a:blip>
          <a:srcRect/>
          <a:stretch>
            <a:fillRect/>
          </a:stretch>
        </p:blipFill>
        <p:spPr>
          <a:xfrm rot="20206420">
            <a:off x="725740" y="2583851"/>
            <a:ext cx="1283800" cy="1283800"/>
          </a:xfrm>
          <a:prstGeom prst="rect">
            <a:avLst/>
          </a:prstGeom>
          <a:noFill/>
        </p:spPr>
      </p:pic>
      <p:cxnSp>
        <p:nvCxnSpPr>
          <p:cNvPr id="5" name="직선 화살표 연결선 4"/>
          <p:cNvCxnSpPr>
            <a:stCxn id="1028" idx="2"/>
            <a:endCxn id="7" idx="1"/>
          </p:cNvCxnSpPr>
          <p:nvPr/>
        </p:nvCxnSpPr>
        <p:spPr>
          <a:xfrm>
            <a:off x="7810500" y="1532634"/>
            <a:ext cx="2406717" cy="1454601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/>
          <p:cNvCxnSpPr>
            <a:stCxn id="15" idx="3"/>
            <a:endCxn id="1026" idx="1"/>
          </p:cNvCxnSpPr>
          <p:nvPr/>
        </p:nvCxnSpPr>
        <p:spPr>
          <a:xfrm>
            <a:off x="1957517" y="2972609"/>
            <a:ext cx="2259888" cy="29253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/>
          <p:cNvCxnSpPr>
            <a:stCxn id="1026" idx="3"/>
            <a:endCxn id="1028" idx="2"/>
          </p:cNvCxnSpPr>
          <p:nvPr/>
        </p:nvCxnSpPr>
        <p:spPr>
          <a:xfrm flipV="1">
            <a:off x="5863502" y="1532634"/>
            <a:ext cx="1946998" cy="1469228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1511954" y="446622"/>
            <a:ext cx="3407410" cy="4468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b="1"/>
              <a:t>시스템 구성도</a:t>
            </a:r>
            <a:endParaRPr lang="ko-KR" altLang="en-US" sz="2400"/>
          </a:p>
        </p:txBody>
      </p:sp>
      <p:sp>
        <p:nvSpPr>
          <p:cNvPr id="84" name="TextBox 83"/>
          <p:cNvSpPr txBox="1"/>
          <p:nvPr/>
        </p:nvSpPr>
        <p:spPr>
          <a:xfrm>
            <a:off x="2454524" y="2572184"/>
            <a:ext cx="1342158" cy="3119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1500" b="1"/>
              <a:t>상황메시지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5912679" y="1897605"/>
            <a:ext cx="1342158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1500" b="1"/>
              <a:t>전송 요청</a:t>
            </a:r>
          </a:p>
        </p:txBody>
      </p:sp>
      <p:sp>
        <p:nvSpPr>
          <p:cNvPr id="88" name="TextBox 87"/>
          <p:cNvSpPr txBox="1"/>
          <p:nvPr/>
        </p:nvSpPr>
        <p:spPr>
          <a:xfrm>
            <a:off x="8737602" y="1897605"/>
            <a:ext cx="1342158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500" b="1"/>
              <a:t>PUSH </a:t>
            </a:r>
            <a:r>
              <a:rPr lang="ko-KR" altLang="en-US" sz="1500" b="1"/>
              <a:t>전송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440180"/>
            <a:fld id="{5939B1FA-81F2-4940-9AF3-5EAFB5D6669B}" type="slidenum">
              <a:rPr lang="en-US" altLang="en-US">
                <a:solidFill>
                  <a:prstClr val="black">
                    <a:tint val="75000"/>
                  </a:prstClr>
                </a:solidFill>
              </a:rPr>
              <a:pPr defTabSz="1440180"/>
              <a:t>4</a:t>
            </a:fld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17" name="표 16"/>
          <p:cNvGraphicFramePr>
            <a:graphicFrameLocks noGrp="1"/>
          </p:cNvGraphicFramePr>
          <p:nvPr/>
        </p:nvGraphicFramePr>
        <p:xfrm>
          <a:off x="346801" y="4107377"/>
          <a:ext cx="2740660" cy="16484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03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03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8300">
                <a:tc gridSpan="2">
                  <a:txBody>
                    <a:bodyPr/>
                    <a:lstStyle/>
                    <a:p>
                      <a:pPr marL="0" indent="0" algn="ctr" defTabSz="1080135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ko-KR" altLang="en-US" sz="1800" b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오드로이드</a:t>
                      </a:r>
                    </a:p>
                  </a:txBody>
                  <a:tcPr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marL="0" indent="0" algn="ctr" defTabSz="1080135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ko-KR" altLang="en-US" sz="18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도로 촬영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1080135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ko-KR" altLang="en-US" sz="18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사람 및 차량 탐지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marL="0" indent="0" algn="ctr" defTabSz="1080135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ko-KR" altLang="en-US" sz="18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위험 상황 판단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1080135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ko-KR" altLang="en-US" sz="18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위험 상황 전달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8" name="표 17"/>
          <p:cNvGraphicFramePr>
            <a:graphicFrameLocks noGrp="1"/>
          </p:cNvGraphicFramePr>
          <p:nvPr/>
        </p:nvGraphicFramePr>
        <p:xfrm>
          <a:off x="3796682" y="4114702"/>
          <a:ext cx="2914650" cy="16484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14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16708">
                <a:tc>
                  <a:txBody>
                    <a:bodyPr/>
                    <a:lstStyle/>
                    <a:p>
                      <a:pPr marL="0" indent="0" algn="ctr" defTabSz="1080135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ko-KR" altLang="en-US" sz="1800" b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서버</a:t>
                      </a:r>
                    </a:p>
                  </a:txBody>
                  <a:tcPr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5425">
                <a:tc>
                  <a:txBody>
                    <a:bodyPr/>
                    <a:lstStyle/>
                    <a:p>
                      <a:pPr marL="0" indent="0" algn="ctr" defTabSz="1080135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ko-KR" altLang="en-US" sz="1800" b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통신 모듈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6327">
                <a:tc>
                  <a:txBody>
                    <a:bodyPr/>
                    <a:lstStyle/>
                    <a:p>
                      <a:pPr marL="0" indent="0" algn="ctr" defTabSz="1080135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ko-KR" altLang="en-US" sz="1800" b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데이터 관리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9" name="표 18"/>
          <p:cNvGraphicFramePr>
            <a:graphicFrameLocks noGrp="1"/>
          </p:cNvGraphicFramePr>
          <p:nvPr/>
        </p:nvGraphicFramePr>
        <p:xfrm>
          <a:off x="8737600" y="4014844"/>
          <a:ext cx="3149970" cy="17931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18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081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5975">
                <a:tc gridSpan="2">
                  <a:txBody>
                    <a:bodyPr/>
                    <a:lstStyle/>
                    <a:p>
                      <a:pPr marL="0" indent="0" algn="ctr" defTabSz="1080135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ko-KR" altLang="en-US" sz="1800" b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모바일</a:t>
                      </a:r>
                    </a:p>
                  </a:txBody>
                  <a:tcPr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5820">
                <a:tc>
                  <a:txBody>
                    <a:bodyPr/>
                    <a:lstStyle/>
                    <a:p>
                      <a:pPr marL="0" indent="0" algn="ctr" defTabSz="1080135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en-US" altLang="ko-KR" sz="1800" b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경보알림</a:t>
                      </a:r>
                      <a:endParaRPr lang="ko-KR" altLang="en-US" sz="1800" b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1080135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ko-KR" altLang="en-US" sz="1800" b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구글맵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51546">
                <a:tc>
                  <a:txBody>
                    <a:bodyPr/>
                    <a:lstStyle/>
                    <a:p>
                      <a:pPr marL="0" indent="0" algn="ctr" defTabSz="1080135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ko-KR" altLang="en-US" sz="1800" b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푸시알림 통신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1440180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ko-KR" altLang="en-US" sz="1800" b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위치정보 </a:t>
                      </a:r>
                    </a:p>
                    <a:p>
                      <a:pPr marL="0" lvl="0" indent="0" algn="ctr" defTabSz="1440180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ko-KR" altLang="en-US" sz="1800" b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모듈</a:t>
                      </a:r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Box 50"/>
          <p:cNvSpPr txBox="1"/>
          <p:nvPr/>
        </p:nvSpPr>
        <p:spPr>
          <a:xfrm>
            <a:off x="1511954" y="446622"/>
            <a:ext cx="3407410" cy="4468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b="1"/>
              <a:t>개발 현황</a:t>
            </a:r>
            <a:endParaRPr lang="ko-KR" altLang="en-US" sz="240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440180"/>
            <a:fld id="{5939B1FA-81F2-4940-9AF3-5EAFB5D6669B}" type="slidenum">
              <a:rPr lang="en-US" altLang="en-US">
                <a:solidFill>
                  <a:prstClr val="black">
                    <a:tint val="75000"/>
                  </a:prstClr>
                </a:solidFill>
              </a:rPr>
              <a:pPr defTabSz="1440180"/>
              <a:t>5</a:t>
            </a:fld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Picture 2" descr="서버에 대한 이미지 검색결과"/>
          <p:cNvPicPr>
            <a:picLocks noChangeAspect="1" noChangeArrowheads="1"/>
          </p:cNvPicPr>
          <p:nvPr/>
        </p:nvPicPr>
        <p:blipFill rotWithShape="1">
          <a:blip r:embed="rId3">
            <a:alphaModFix/>
            <a:lum/>
          </a:blip>
          <a:srcRect/>
          <a:stretch>
            <a:fillRect/>
          </a:stretch>
        </p:blipFill>
        <p:spPr>
          <a:xfrm>
            <a:off x="5621194" y="828330"/>
            <a:ext cx="1055930" cy="1299605"/>
          </a:xfrm>
          <a:prstGeom prst="rect">
            <a:avLst/>
          </a:prstGeom>
          <a:noFill/>
        </p:spPr>
      </p:pic>
      <p:pic>
        <p:nvPicPr>
          <p:cNvPr id="7" name="Picture 4" descr="Firebase logo에 대한 이미지 검색결과"/>
          <p:cNvPicPr>
            <a:picLocks noChangeAspect="1" noChangeArrowheads="1"/>
          </p:cNvPicPr>
          <p:nvPr/>
        </p:nvPicPr>
        <p:blipFill rotWithShape="1">
          <a:blip r:embed="rId4">
            <a:alphaModFix/>
            <a:lum/>
          </a:blip>
          <a:srcRect/>
          <a:stretch>
            <a:fillRect/>
          </a:stretch>
        </p:blipFill>
        <p:spPr>
          <a:xfrm>
            <a:off x="6578682" y="799067"/>
            <a:ext cx="1515293" cy="298821"/>
          </a:xfrm>
          <a:prstGeom prst="rect">
            <a:avLst/>
          </a:prstGeom>
          <a:noFill/>
        </p:spPr>
      </p:pic>
      <p:pic>
        <p:nvPicPr>
          <p:cNvPr id="8" name="Picture 6" descr="android push에 대한 이미지 검색결과"/>
          <p:cNvPicPr>
            <a:picLocks noChangeAspect="1" noChangeArrowheads="1"/>
          </p:cNvPicPr>
          <p:nvPr/>
        </p:nvPicPr>
        <p:blipFill rotWithShape="1">
          <a:blip r:embed="rId5">
            <a:alphaModFix/>
            <a:lum/>
          </a:blip>
          <a:srcRect/>
          <a:stretch>
            <a:fillRect/>
          </a:stretch>
        </p:blipFill>
        <p:spPr>
          <a:xfrm>
            <a:off x="9424411" y="1029494"/>
            <a:ext cx="579484" cy="1081479"/>
          </a:xfrm>
          <a:prstGeom prst="rect">
            <a:avLst/>
          </a:prstGeom>
          <a:noFill/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6">
            <a:alphaModFix/>
            <a:lum/>
          </a:blip>
          <a:srcRect/>
          <a:stretch>
            <a:fillRect/>
          </a:stretch>
        </p:blipFill>
        <p:spPr>
          <a:xfrm rot="20206420">
            <a:off x="2428430" y="1256163"/>
            <a:ext cx="823525" cy="823525"/>
          </a:xfrm>
          <a:prstGeom prst="rect">
            <a:avLst/>
          </a:prstGeom>
          <a:noFill/>
        </p:spPr>
      </p:pic>
      <p:cxnSp>
        <p:nvCxnSpPr>
          <p:cNvPr id="10" name="직선 화살표 연결선 9"/>
          <p:cNvCxnSpPr>
            <a:stCxn id="7" idx="2"/>
            <a:endCxn id="8" idx="1"/>
          </p:cNvCxnSpPr>
          <p:nvPr/>
        </p:nvCxnSpPr>
        <p:spPr>
          <a:xfrm>
            <a:off x="7336329" y="1097888"/>
            <a:ext cx="2088082" cy="472346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>
            <a:stCxn id="9" idx="3"/>
            <a:endCxn id="6" idx="1"/>
          </p:cNvCxnSpPr>
          <p:nvPr/>
        </p:nvCxnSpPr>
        <p:spPr>
          <a:xfrm flipV="1">
            <a:off x="3218584" y="1478133"/>
            <a:ext cx="2402610" cy="27409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>
            <a:stCxn id="6" idx="3"/>
            <a:endCxn id="7" idx="2"/>
          </p:cNvCxnSpPr>
          <p:nvPr/>
        </p:nvCxnSpPr>
        <p:spPr>
          <a:xfrm flipV="1">
            <a:off x="6677124" y="1097888"/>
            <a:ext cx="659205" cy="380245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746257" y="1239339"/>
            <a:ext cx="1342158" cy="2637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1200" b="1"/>
              <a:t>상황메시지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629400" y="1399401"/>
            <a:ext cx="1342158" cy="2655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1200" b="1"/>
              <a:t>전송 요청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030442" y="1399401"/>
            <a:ext cx="1342158" cy="2655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/>
              <a:t>PUSH </a:t>
            </a:r>
            <a:r>
              <a:rPr lang="ko-KR" altLang="en-US" sz="1200" b="1"/>
              <a:t>전송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998440" y="2369578"/>
            <a:ext cx="879212" cy="308643"/>
          </a:xfrm>
          <a:prstGeom prst="rect">
            <a:avLst/>
          </a:prstGeom>
          <a:solidFill>
            <a:srgbClr val="00B050"/>
          </a:solidFill>
          <a:ln w="9525" cap="flat" cmpd="sng" algn="ctr">
            <a:noFill/>
            <a:prstDash val="solid"/>
            <a:round/>
          </a:ln>
          <a:effectLst/>
        </p:spPr>
        <p:txBody>
          <a:bodyPr vert="horz" wrap="square" lIns="91440" tIns="45720" rIns="91440" bIns="45720" anchor="t" anchorCtr="0"/>
          <a:lstStyle/>
          <a:p>
            <a:pPr marL="0" indent="0" algn="ctr" defTabSz="1080135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ko-KR" altLang="en-US" sz="1200" b="1" i="0">
                <a:latin typeface="Arial"/>
                <a:cs typeface="Arial"/>
              </a:rPr>
              <a:t>촬영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1877652" y="2368960"/>
            <a:ext cx="879212" cy="308644"/>
          </a:xfrm>
          <a:prstGeom prst="rect">
            <a:avLst/>
          </a:prstGeom>
          <a:solidFill>
            <a:srgbClr val="00B050"/>
          </a:solidFill>
          <a:ln w="9525" cap="flat" cmpd="sng" algn="ctr">
            <a:noFill/>
            <a:prstDash val="solid"/>
            <a:round/>
          </a:ln>
          <a:effectLst/>
        </p:spPr>
        <p:txBody>
          <a:bodyPr vert="horz" wrap="square" lIns="91440" tIns="45720" rIns="91440" bIns="45720" anchor="t" anchorCtr="0"/>
          <a:lstStyle/>
          <a:p>
            <a:pPr marL="0" indent="0" algn="ctr" defTabSz="1080135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ko-KR" altLang="en-US" sz="1200" b="1">
                <a:latin typeface="Arial"/>
                <a:cs typeface="Arial"/>
              </a:rPr>
              <a:t>개체탐지</a:t>
            </a:r>
            <a:endParaRPr lang="ko-KR" altLang="en-US" sz="1200" b="1" i="0">
              <a:latin typeface="Arial"/>
              <a:cs typeface="Arial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2756864" y="2365806"/>
            <a:ext cx="879212" cy="308644"/>
          </a:xfrm>
          <a:prstGeom prst="rect">
            <a:avLst/>
          </a:prstGeom>
          <a:solidFill>
            <a:srgbClr val="92D050"/>
          </a:solidFill>
          <a:ln w="9525" cap="flat" cmpd="sng" algn="ctr">
            <a:noFill/>
            <a:prstDash val="solid"/>
            <a:round/>
          </a:ln>
          <a:effectLst/>
        </p:spPr>
        <p:txBody>
          <a:bodyPr vert="horz" wrap="square" lIns="91440" tIns="45720" rIns="91440" bIns="45720" anchor="t" anchorCtr="0"/>
          <a:lstStyle/>
          <a:p>
            <a:pPr marL="0" indent="0" algn="ctr" defTabSz="1080135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ko-KR" altLang="en-US" sz="1200" b="1" i="0" dirty="0">
                <a:latin typeface="Arial"/>
                <a:cs typeface="Arial"/>
              </a:rPr>
              <a:t>상황판단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3636076" y="2365807"/>
            <a:ext cx="879212" cy="308643"/>
          </a:xfrm>
          <a:prstGeom prst="rect">
            <a:avLst/>
          </a:prstGeom>
          <a:solidFill>
            <a:srgbClr val="00B050"/>
          </a:solidFill>
          <a:ln w="9525" cap="flat" cmpd="sng" algn="ctr">
            <a:noFill/>
            <a:prstDash val="solid"/>
            <a:round/>
          </a:ln>
          <a:effectLst/>
        </p:spPr>
        <p:txBody>
          <a:bodyPr vert="horz" wrap="square" lIns="91440" tIns="45720" rIns="91440" bIns="45720" anchor="t" anchorCtr="0"/>
          <a:lstStyle/>
          <a:p>
            <a:pPr marL="0" indent="0" algn="ctr" defTabSz="1080135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ko-KR" altLang="en-US" sz="1200" b="1">
                <a:latin typeface="Arial"/>
                <a:cs typeface="Arial"/>
              </a:rPr>
              <a:t>전달</a:t>
            </a:r>
            <a:endParaRPr lang="ko-KR" altLang="en-US" sz="1200" b="1" i="0">
              <a:latin typeface="Arial"/>
              <a:cs typeface="Arial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4818550" y="2360670"/>
            <a:ext cx="879212" cy="308643"/>
          </a:xfrm>
          <a:prstGeom prst="rect">
            <a:avLst/>
          </a:prstGeom>
          <a:solidFill>
            <a:srgbClr val="00B050"/>
          </a:solidFill>
          <a:ln w="9525" cap="flat" cmpd="sng" algn="ctr">
            <a:noFill/>
            <a:prstDash val="solid"/>
            <a:round/>
          </a:ln>
          <a:effectLst/>
        </p:spPr>
        <p:txBody>
          <a:bodyPr vert="horz" wrap="square" lIns="91440" tIns="45720" rIns="91440" bIns="45720" anchor="t" anchorCtr="0"/>
          <a:lstStyle/>
          <a:p>
            <a:pPr marL="0" indent="0" algn="ctr" defTabSz="1080135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ko-KR" altLang="en-US" sz="1200" b="1" i="0">
                <a:latin typeface="Arial"/>
                <a:cs typeface="Arial"/>
              </a:rPr>
              <a:t>수신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5697762" y="2357368"/>
            <a:ext cx="879212" cy="308644"/>
          </a:xfrm>
          <a:prstGeom prst="rect">
            <a:avLst/>
          </a:prstGeom>
          <a:solidFill>
            <a:srgbClr val="92D050"/>
          </a:solidFill>
          <a:ln w="9525" cap="flat" cmpd="sng" algn="ctr">
            <a:noFill/>
            <a:prstDash val="solid"/>
            <a:round/>
          </a:ln>
          <a:effectLst/>
        </p:spPr>
        <p:txBody>
          <a:bodyPr vert="horz" wrap="square" lIns="91440" tIns="45720" rIns="91440" bIns="45720" anchor="t" anchorCtr="0"/>
          <a:lstStyle/>
          <a:p>
            <a:pPr marL="0" indent="0" algn="ctr" defTabSz="1080135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ko-KR" altLang="en-US" sz="1200" b="1">
                <a:latin typeface="Arial"/>
                <a:cs typeface="Arial"/>
              </a:rPr>
              <a:t>관리</a:t>
            </a:r>
            <a:endParaRPr lang="ko-KR" altLang="en-US" sz="1200" b="1" i="0">
              <a:latin typeface="Arial"/>
              <a:cs typeface="Arial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6578682" y="2357368"/>
            <a:ext cx="879212" cy="308644"/>
          </a:xfrm>
          <a:prstGeom prst="rect">
            <a:avLst/>
          </a:prstGeom>
          <a:solidFill>
            <a:srgbClr val="00B050"/>
          </a:solidFill>
          <a:ln w="9525" cap="flat" cmpd="sng" algn="ctr">
            <a:noFill/>
            <a:prstDash val="solid"/>
            <a:round/>
          </a:ln>
          <a:effectLst/>
        </p:spPr>
        <p:txBody>
          <a:bodyPr vert="horz" wrap="square" lIns="91440" tIns="45720" rIns="91440" bIns="45720" anchor="t" anchorCtr="0"/>
          <a:lstStyle/>
          <a:p>
            <a:pPr marL="0" indent="0" algn="ctr" defTabSz="1080135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ko-KR" altLang="en-US" sz="1200" b="1">
                <a:latin typeface="Arial"/>
                <a:cs typeface="Arial"/>
              </a:rPr>
              <a:t>송신</a:t>
            </a:r>
            <a:endParaRPr lang="ko-KR" altLang="en-US" sz="1200" b="1" i="0">
              <a:latin typeface="Arial"/>
              <a:cs typeface="Arial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7930002" y="2357368"/>
            <a:ext cx="879212" cy="311060"/>
          </a:xfrm>
          <a:prstGeom prst="rect">
            <a:avLst/>
          </a:prstGeom>
          <a:solidFill>
            <a:srgbClr val="00B050"/>
          </a:solidFill>
          <a:ln w="9525" cap="flat" cmpd="sng" algn="ctr">
            <a:noFill/>
            <a:prstDash val="solid"/>
            <a:round/>
          </a:ln>
          <a:effectLst/>
        </p:spPr>
        <p:txBody>
          <a:bodyPr vert="horz" wrap="square" lIns="91440" tIns="45720" rIns="91440" bIns="45720" anchor="t" anchorCtr="0"/>
          <a:lstStyle/>
          <a:p>
            <a:pPr marL="0" indent="0" algn="ctr" defTabSz="1080135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ko-KR" altLang="en-US" sz="1200" b="1">
                <a:latin typeface="Arial"/>
                <a:cs typeface="Arial"/>
              </a:rPr>
              <a:t>수신</a:t>
            </a:r>
            <a:endParaRPr lang="ko-KR" altLang="en-US" sz="1200" b="1" i="0">
              <a:latin typeface="Arial"/>
              <a:cs typeface="Arial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8809214" y="2359783"/>
            <a:ext cx="879212" cy="308644"/>
          </a:xfrm>
          <a:prstGeom prst="rect">
            <a:avLst/>
          </a:prstGeom>
          <a:solidFill>
            <a:srgbClr val="00B050"/>
          </a:solidFill>
          <a:ln w="9525" cap="flat" cmpd="sng" algn="ctr">
            <a:noFill/>
            <a:prstDash val="solid"/>
            <a:round/>
          </a:ln>
          <a:effectLst/>
        </p:spPr>
        <p:txBody>
          <a:bodyPr vert="horz" wrap="square" lIns="91440" tIns="45720" rIns="91440" bIns="45720" anchor="t" anchorCtr="0"/>
          <a:lstStyle/>
          <a:p>
            <a:pPr marL="0" indent="0" algn="ctr" defTabSz="1080135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1200" b="1">
                <a:latin typeface="Arial"/>
                <a:cs typeface="Arial"/>
              </a:rPr>
              <a:t>GPS</a:t>
            </a:r>
            <a:r>
              <a:rPr lang="ko-KR" altLang="en-US" sz="1200" b="1">
                <a:latin typeface="Arial"/>
                <a:cs typeface="Arial"/>
              </a:rPr>
              <a:t>비교</a:t>
            </a:r>
            <a:endParaRPr lang="ko-KR" altLang="en-US" sz="1200" b="1" i="0">
              <a:latin typeface="Arial"/>
              <a:cs typeface="Arial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9688426" y="2362200"/>
            <a:ext cx="879212" cy="308644"/>
          </a:xfrm>
          <a:prstGeom prst="rect">
            <a:avLst/>
          </a:prstGeom>
          <a:solidFill>
            <a:srgbClr val="92D050"/>
          </a:solidFill>
          <a:ln w="9525" cap="flat" cmpd="sng" algn="ctr">
            <a:noFill/>
            <a:prstDash val="solid"/>
            <a:round/>
          </a:ln>
          <a:effectLst/>
        </p:spPr>
        <p:txBody>
          <a:bodyPr vert="horz" wrap="square" lIns="91440" tIns="45720" rIns="91440" bIns="45720" anchor="t" anchorCtr="0"/>
          <a:lstStyle/>
          <a:p>
            <a:pPr marL="0" indent="0" algn="ctr" defTabSz="1080135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1200" b="1">
                <a:latin typeface="Arial"/>
                <a:cs typeface="Arial"/>
              </a:rPr>
              <a:t>Map</a:t>
            </a:r>
            <a:r>
              <a:rPr lang="ko-KR" altLang="en-US" sz="1200" b="1" i="0">
                <a:latin typeface="Arial"/>
                <a:cs typeface="Arial"/>
              </a:rPr>
              <a:t>표시</a:t>
            </a:r>
          </a:p>
        </p:txBody>
      </p:sp>
      <p:sp>
        <p:nvSpPr>
          <p:cNvPr id="35" name="직사각형 34"/>
          <p:cNvSpPr/>
          <p:nvPr/>
        </p:nvSpPr>
        <p:spPr>
          <a:xfrm>
            <a:off x="10567638" y="2362200"/>
            <a:ext cx="879212" cy="308643"/>
          </a:xfrm>
          <a:prstGeom prst="rect">
            <a:avLst/>
          </a:prstGeom>
          <a:solidFill>
            <a:srgbClr val="00B050"/>
          </a:solidFill>
          <a:ln w="9525" cap="flat" cmpd="sng" algn="ctr">
            <a:noFill/>
            <a:prstDash val="solid"/>
            <a:round/>
          </a:ln>
          <a:effectLst/>
        </p:spPr>
        <p:txBody>
          <a:bodyPr vert="horz" wrap="square" lIns="91440" tIns="45720" rIns="91440" bIns="45720" anchor="t" anchorCtr="0"/>
          <a:lstStyle/>
          <a:p>
            <a:pPr marL="0" indent="0" algn="ctr" defTabSz="1080135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ko-KR" altLang="en-US" sz="1200" b="1">
                <a:latin typeface="Arial"/>
                <a:cs typeface="Arial"/>
              </a:rPr>
              <a:t>경보</a:t>
            </a:r>
            <a:endParaRPr lang="ko-KR" altLang="en-US" sz="1200" b="1" i="0">
              <a:latin typeface="Arial"/>
              <a:cs typeface="Arial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204649" y="2677349"/>
            <a:ext cx="466793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/>
            <a:r>
              <a:rPr lang="ko-KR" altLang="en-US" sz="1100"/>
              <a:t>완료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2064624" y="2671462"/>
            <a:ext cx="466794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/>
            <a:r>
              <a:rPr lang="ko-KR" altLang="en-US" sz="1100" dirty="0"/>
              <a:t>완료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2943836" y="2671461"/>
            <a:ext cx="505267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/>
            <a:r>
              <a:rPr lang="en-US" altLang="ko-KR" sz="1100" dirty="0"/>
              <a:t>80 %</a:t>
            </a:r>
            <a:endParaRPr lang="ko-KR" altLang="en-US" sz="1100" dirty="0"/>
          </a:p>
        </p:txBody>
      </p:sp>
      <p:sp>
        <p:nvSpPr>
          <p:cNvPr id="45" name="TextBox 44"/>
          <p:cNvSpPr txBox="1"/>
          <p:nvPr/>
        </p:nvSpPr>
        <p:spPr>
          <a:xfrm>
            <a:off x="3823048" y="2674449"/>
            <a:ext cx="466794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/>
            <a:r>
              <a:rPr lang="ko-KR" altLang="en-US" sz="1100" dirty="0"/>
              <a:t>완료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5029200" y="2674449"/>
            <a:ext cx="466794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/>
            <a:r>
              <a:rPr lang="ko-KR" altLang="en-US" sz="1100" dirty="0"/>
              <a:t>완료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5915762" y="2674449"/>
            <a:ext cx="490752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/>
            <a:r>
              <a:rPr lang="en-US" altLang="ko-KR" sz="1100"/>
              <a:t>80 %</a:t>
            </a:r>
            <a:endParaRPr lang="ko-KR" altLang="en-US" sz="1100"/>
          </a:p>
        </p:txBody>
      </p:sp>
      <p:sp>
        <p:nvSpPr>
          <p:cNvPr id="49" name="TextBox 48"/>
          <p:cNvSpPr txBox="1"/>
          <p:nvPr/>
        </p:nvSpPr>
        <p:spPr>
          <a:xfrm>
            <a:off x="6796682" y="2688276"/>
            <a:ext cx="466793" cy="26256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/>
            <a:r>
              <a:rPr lang="ko-KR" altLang="en-US" sz="1100"/>
              <a:t>완료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8136211" y="2684021"/>
            <a:ext cx="451528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/>
            <a:r>
              <a:rPr lang="ko-KR" altLang="en-US" sz="1100"/>
              <a:t>완료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9015423" y="2688276"/>
            <a:ext cx="466793" cy="26256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/>
            <a:r>
              <a:rPr lang="ko-KR" altLang="en-US" sz="1100"/>
              <a:t>완료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9892146" y="2677604"/>
            <a:ext cx="505267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/>
            <a:r>
              <a:rPr lang="en-US" altLang="ko-KR" sz="1100" dirty="0"/>
              <a:t>80 %</a:t>
            </a:r>
            <a:endParaRPr lang="ko-KR" altLang="en-US" sz="1100" dirty="0"/>
          </a:p>
        </p:txBody>
      </p:sp>
      <p:sp>
        <p:nvSpPr>
          <p:cNvPr id="54" name="TextBox 53"/>
          <p:cNvSpPr txBox="1"/>
          <p:nvPr/>
        </p:nvSpPr>
        <p:spPr>
          <a:xfrm>
            <a:off x="10831498" y="2676370"/>
            <a:ext cx="466794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/>
            <a:r>
              <a:rPr lang="ko-KR" altLang="en-US" sz="1100" dirty="0"/>
              <a:t>완료</a:t>
            </a:r>
          </a:p>
        </p:txBody>
      </p:sp>
      <p:graphicFrame>
        <p:nvGraphicFramePr>
          <p:cNvPr id="68" name="표 6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2778036"/>
              </p:ext>
            </p:extLst>
          </p:nvPr>
        </p:nvGraphicFramePr>
        <p:xfrm>
          <a:off x="171553" y="2949886"/>
          <a:ext cx="11488417" cy="3409542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0214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556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556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5564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2411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/>
                        <a:t>개발 완료한 기능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/>
                        <a:buChar char="•"/>
                      </a:pPr>
                      <a:r>
                        <a:rPr lang="ko-KR" altLang="en-US" sz="1400" b="0" dirty="0"/>
                        <a:t>도로 촬영 </a:t>
                      </a:r>
                      <a:r>
                        <a:rPr lang="en-US" altLang="ko-KR" sz="1400" b="0" dirty="0"/>
                        <a:t>~ </a:t>
                      </a:r>
                      <a:r>
                        <a:rPr lang="ko-KR" altLang="en-US" sz="1400" b="0" dirty="0"/>
                        <a:t>사람</a:t>
                      </a:r>
                      <a:r>
                        <a:rPr lang="en-US" altLang="ko-KR" sz="1400" b="0" dirty="0"/>
                        <a:t>&amp;</a:t>
                      </a:r>
                      <a:r>
                        <a:rPr lang="ko-KR" altLang="en-US" sz="1400" b="0" dirty="0"/>
                        <a:t>차량 인식</a:t>
                      </a:r>
                    </a:p>
                    <a:p>
                      <a:pPr marL="285750" indent="-285750" algn="l" latinLnBrk="1">
                        <a:buFont typeface="Arial"/>
                        <a:buChar char="•"/>
                      </a:pPr>
                      <a:r>
                        <a:rPr lang="ko-KR" altLang="en-US" sz="1400" b="0" dirty="0"/>
                        <a:t>인식된 객체들의 영상에서의 좌표 값 저장</a:t>
                      </a:r>
                    </a:p>
                    <a:p>
                      <a:pPr marL="285750" lvl="0" indent="-285750" algn="l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/>
                        <a:buChar char="•"/>
                      </a:pPr>
                      <a:r>
                        <a:rPr lang="ko-KR" altLang="en-US" sz="1400" b="0" dirty="0"/>
                        <a:t>차량위치 누적을 통한 도로 판단 기준 설정</a:t>
                      </a:r>
                    </a:p>
                    <a:p>
                      <a:pPr marL="285750" lvl="0" indent="-285750" algn="l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/>
                        <a:buChar char="•"/>
                      </a:pPr>
                      <a:r>
                        <a:rPr lang="en-US" altLang="ko-KR" sz="1400" b="0" dirty="0"/>
                        <a:t>LCD</a:t>
                      </a:r>
                      <a:r>
                        <a:rPr lang="ko-KR" altLang="en-US" sz="1400" b="0" dirty="0"/>
                        <a:t>를 통한 위험 상황 전달</a:t>
                      </a:r>
                      <a:endParaRPr lang="en-US" altLang="ko-KR" sz="1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/>
                        <a:buChar char="•"/>
                      </a:pPr>
                      <a:r>
                        <a:rPr lang="en-US" altLang="ko-KR" sz="1400" b="0" dirty="0"/>
                        <a:t>FCM</a:t>
                      </a:r>
                      <a:r>
                        <a:rPr lang="ko-KR" altLang="en-US" sz="1400" b="0" dirty="0"/>
                        <a:t>서버를 통해 </a:t>
                      </a:r>
                      <a:r>
                        <a:rPr lang="en-US" altLang="ko-KR" sz="1400" b="0" dirty="0"/>
                        <a:t>App</a:t>
                      </a:r>
                      <a:r>
                        <a:rPr lang="ko-KR" altLang="en-US" sz="1400" b="0" dirty="0"/>
                        <a:t>을 설치한 </a:t>
                      </a:r>
                      <a:r>
                        <a:rPr lang="en-US" altLang="ko-KR" sz="1400" b="0" dirty="0"/>
                        <a:t>Mobile</a:t>
                      </a:r>
                      <a:r>
                        <a:rPr lang="ko-KR" altLang="en-US" sz="1400" b="0" dirty="0"/>
                        <a:t>기기로 </a:t>
                      </a:r>
                      <a:r>
                        <a:rPr lang="en-US" altLang="ko-KR" sz="1400" b="0" dirty="0"/>
                        <a:t>push </a:t>
                      </a:r>
                      <a:r>
                        <a:rPr lang="ko-KR" altLang="en-US" sz="1400" b="0" dirty="0"/>
                        <a:t>메시지 전송 완료</a:t>
                      </a:r>
                    </a:p>
                    <a:p>
                      <a:pPr marL="285750" indent="-285750" algn="l" latinLnBrk="1">
                        <a:buFont typeface="Arial"/>
                        <a:buChar char="•"/>
                      </a:pPr>
                      <a:r>
                        <a:rPr lang="ko-KR" altLang="en-US" sz="1400" b="0" dirty="0"/>
                        <a:t>보드</a:t>
                      </a:r>
                      <a:r>
                        <a:rPr lang="en-US" altLang="ko-KR" sz="1400" b="0" dirty="0"/>
                        <a:t>(</a:t>
                      </a:r>
                      <a:r>
                        <a:rPr lang="ko-KR" altLang="en-US" sz="1400" b="0" dirty="0"/>
                        <a:t>카메라</a:t>
                      </a:r>
                      <a:r>
                        <a:rPr lang="en-US" altLang="ko-KR" sz="1400" b="0" dirty="0"/>
                        <a:t>)</a:t>
                      </a:r>
                      <a:r>
                        <a:rPr lang="ko-KR" altLang="en-US" sz="1400" b="0" dirty="0"/>
                        <a:t>의 목록 및 위치 관리를 위한 </a:t>
                      </a:r>
                      <a:r>
                        <a:rPr lang="en-US" altLang="ko-KR" sz="1400" b="0" dirty="0"/>
                        <a:t>DB</a:t>
                      </a:r>
                      <a:r>
                        <a:rPr lang="ko-KR" altLang="en-US" sz="1400" b="0" dirty="0"/>
                        <a:t>구축 완료</a:t>
                      </a:r>
                    </a:p>
                    <a:p>
                      <a:pPr marL="285750" indent="-285750" algn="l" latinLnBrk="1">
                        <a:buFont typeface="Arial"/>
                        <a:buChar char="•"/>
                      </a:pPr>
                      <a:r>
                        <a:rPr lang="en-US" altLang="ko-KR" sz="1400" b="0" dirty="0"/>
                        <a:t>Cloud</a:t>
                      </a:r>
                      <a:r>
                        <a:rPr lang="ko-KR" altLang="en-US" sz="1400" b="0" dirty="0"/>
                        <a:t>서버에서 보드와 통신 확인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/>
                        <a:buChar char="•"/>
                      </a:pPr>
                      <a:r>
                        <a:rPr lang="en-US" altLang="ko-KR" sz="1400" b="0"/>
                        <a:t>FCM</a:t>
                      </a:r>
                      <a:r>
                        <a:rPr lang="ko-KR" altLang="en-US" sz="1400" b="0"/>
                        <a:t>서버로부터 </a:t>
                      </a:r>
                      <a:r>
                        <a:rPr lang="en-US" altLang="ko-KR" sz="1400" b="0"/>
                        <a:t>push</a:t>
                      </a:r>
                      <a:r>
                        <a:rPr lang="ko-KR" altLang="en-US" sz="1400" b="0"/>
                        <a:t>메시지 수신</a:t>
                      </a:r>
                    </a:p>
                    <a:p>
                      <a:pPr marL="285750" indent="-285750" algn="l" latinLnBrk="1">
                        <a:buFont typeface="Arial"/>
                        <a:buChar char="•"/>
                      </a:pPr>
                      <a:r>
                        <a:rPr lang="ko-KR" altLang="en-US" sz="1400" b="0"/>
                        <a:t>음성 경보 및 </a:t>
                      </a:r>
                      <a:r>
                        <a:rPr lang="en-US" altLang="ko-KR" sz="1400" b="0"/>
                        <a:t>App </a:t>
                      </a:r>
                      <a:r>
                        <a:rPr lang="ko-KR" altLang="en-US" sz="1400" b="0"/>
                        <a:t>실행 시 현 위치와 위험 상황 위치를 </a:t>
                      </a:r>
                      <a:r>
                        <a:rPr lang="en-US" altLang="ko-KR" sz="1400" b="0"/>
                        <a:t>Google Map</a:t>
                      </a:r>
                      <a:r>
                        <a:rPr lang="ko-KR" altLang="en-US" sz="1400" b="0"/>
                        <a:t>으로 확인 완료</a:t>
                      </a:r>
                    </a:p>
                    <a:p>
                      <a:pPr marL="285750" lvl="0" indent="-285750" algn="l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/>
                        <a:buChar char="•"/>
                      </a:pPr>
                      <a:r>
                        <a:rPr lang="en-US" altLang="ko-KR" sz="1400" b="0"/>
                        <a:t>Mobile</a:t>
                      </a:r>
                      <a:r>
                        <a:rPr lang="ko-KR" altLang="en-US" sz="1400" b="0"/>
                        <a:t> </a:t>
                      </a:r>
                      <a:r>
                        <a:rPr lang="en-US" altLang="ko-KR" sz="1400" b="0"/>
                        <a:t>GPS </a:t>
                      </a:r>
                      <a:r>
                        <a:rPr lang="ko-KR" altLang="en-US" sz="1400" b="0"/>
                        <a:t>좌표와 비교 </a:t>
                      </a:r>
                    </a:p>
                    <a:p>
                      <a:pPr marL="285750" indent="-285750" algn="l" latinLnBrk="1">
                        <a:buFont typeface="Arial"/>
                        <a:buChar char="•"/>
                      </a:pPr>
                      <a:endParaRPr lang="ko-KR" altLang="en-US" sz="1400" b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197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/>
                        <a:t>개발할 기능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/>
                        <a:buChar char="•"/>
                      </a:pPr>
                      <a:r>
                        <a:rPr lang="ko-KR" altLang="en-US" sz="1400" b="0" dirty="0"/>
                        <a:t>사람과 차량 인식 안정화</a:t>
                      </a:r>
                      <a:endParaRPr lang="en-US" altLang="ko-KR" sz="1400" b="0" dirty="0"/>
                    </a:p>
                    <a:p>
                      <a:pPr marL="285750" indent="-285750" algn="l" latinLnBrk="1">
                        <a:buFont typeface="Arial"/>
                        <a:buChar char="•"/>
                      </a:pPr>
                      <a:r>
                        <a:rPr lang="ko-KR" altLang="en-US" sz="1400" b="0" dirty="0"/>
                        <a:t>차도와 보행자 간 거리 근사하여 경보발생판단</a:t>
                      </a:r>
                      <a:endParaRPr lang="en-US" altLang="ko-KR" sz="1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/>
                        <a:buChar char="•"/>
                      </a:pPr>
                      <a:r>
                        <a:rPr lang="ko-KR" altLang="en-US" sz="1400" b="0" dirty="0"/>
                        <a:t>실제 경보상황에서 테스트하며 안정화</a:t>
                      </a:r>
                      <a:endParaRPr lang="en-US" altLang="ko-KR" sz="1400" b="0" dirty="0"/>
                    </a:p>
                    <a:p>
                      <a:pPr marL="285750" indent="-285750" algn="l" latinLnBrk="1">
                        <a:buFont typeface="Arial"/>
                        <a:buChar char="•"/>
                      </a:pPr>
                      <a:r>
                        <a:rPr lang="ko-KR" altLang="en-US" sz="1400" b="0" dirty="0"/>
                        <a:t>위험</a:t>
                      </a:r>
                      <a:r>
                        <a:rPr lang="en-US" altLang="ko-KR" sz="1400" b="0" dirty="0"/>
                        <a:t>history DB</a:t>
                      </a:r>
                      <a:r>
                        <a:rPr lang="ko-KR" altLang="en-US" sz="1400" b="0" dirty="0"/>
                        <a:t>구축</a:t>
                      </a:r>
                      <a:endParaRPr lang="en-US" altLang="ko-KR" sz="1400" b="0" dirty="0"/>
                    </a:p>
                    <a:p>
                      <a:pPr marL="285750" indent="-285750" algn="l" latinLnBrk="1">
                        <a:buFont typeface="Arial"/>
                        <a:buChar char="•"/>
                      </a:pPr>
                      <a:r>
                        <a:rPr lang="en-US" altLang="ko-KR" sz="1400" b="0" dirty="0"/>
                        <a:t>History</a:t>
                      </a:r>
                      <a:r>
                        <a:rPr lang="ko-KR" altLang="en-US" sz="1400" b="0" dirty="0"/>
                        <a:t>를 이용하여 도로 위험빈도 계산</a:t>
                      </a:r>
                      <a:endParaRPr lang="en-US" altLang="ko-KR" sz="1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/>
                        <a:buChar char="•"/>
                      </a:pPr>
                      <a:r>
                        <a:rPr lang="en-US" altLang="ko-KR" sz="1400" b="0" dirty="0"/>
                        <a:t>UI </a:t>
                      </a:r>
                      <a:r>
                        <a:rPr lang="ko-KR" altLang="en-US" sz="1400" b="0" dirty="0"/>
                        <a:t>수정</a:t>
                      </a:r>
                    </a:p>
                    <a:p>
                      <a:pPr marL="285750" indent="-285750" algn="l" latinLnBrk="1">
                        <a:buFont typeface="Arial"/>
                        <a:buChar char="•"/>
                      </a:pPr>
                      <a:r>
                        <a:rPr lang="ko-KR" altLang="en-US" sz="1400" b="0" dirty="0"/>
                        <a:t>실제 경보상황에서 테스트하며 안정화</a:t>
                      </a:r>
                    </a:p>
                    <a:p>
                      <a:pPr marL="285750" indent="-285750" algn="l" latinLnBrk="1">
                        <a:buFont typeface="Arial"/>
                        <a:buChar char="•"/>
                      </a:pPr>
                      <a:r>
                        <a:rPr lang="ko-KR" altLang="en-US" sz="1400" b="0" dirty="0"/>
                        <a:t>경보 히스토리 출력기능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/>
                        <a:t>제외할 기능</a:t>
                      </a:r>
                      <a:r>
                        <a:rPr lang="en-US" altLang="ko-KR" b="1"/>
                        <a:t>(</a:t>
                      </a:r>
                      <a:r>
                        <a:rPr lang="ko-KR" altLang="en-US" b="1"/>
                        <a:t>변경</a:t>
                      </a:r>
                      <a:r>
                        <a:rPr lang="en-US" altLang="ko-KR" b="1"/>
                        <a:t>)</a:t>
                      </a:r>
                      <a:endParaRPr lang="ko-KR" altLang="en-US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/>
                        <a:buChar char="•"/>
                      </a:pPr>
                      <a:r>
                        <a:rPr lang="ko-KR" altLang="en-US" sz="1400" b="0" dirty="0"/>
                        <a:t>영상처리화면</a:t>
                      </a:r>
                      <a:r>
                        <a:rPr lang="en-US" altLang="ko-KR" sz="1400" b="0" dirty="0"/>
                        <a:t>(</a:t>
                      </a:r>
                      <a:r>
                        <a:rPr lang="ko-KR" altLang="en-US" sz="1400" b="0" dirty="0"/>
                        <a:t>데모용</a:t>
                      </a:r>
                      <a:r>
                        <a:rPr lang="en-US" altLang="ko-KR" sz="1400" b="0" dirty="0"/>
                        <a:t>)</a:t>
                      </a:r>
                      <a:r>
                        <a:rPr lang="ko-KR" altLang="en-US" sz="1400" b="0" dirty="0"/>
                        <a:t>과 경고화면을 한 화면에 출력</a:t>
                      </a:r>
                      <a:r>
                        <a:rPr lang="en-US" altLang="ko-KR" sz="1400" b="0" dirty="0"/>
                        <a:t>(HDMI </a:t>
                      </a:r>
                      <a:r>
                        <a:rPr lang="ko-KR" altLang="en-US" sz="1400" b="0" dirty="0"/>
                        <a:t>포트 </a:t>
                      </a:r>
                      <a:r>
                        <a:rPr lang="en-US" altLang="ko-KR" sz="1400" b="0" dirty="0"/>
                        <a:t>1</a:t>
                      </a:r>
                      <a:r>
                        <a:rPr lang="ko-KR" altLang="en-US" sz="1400" b="0" dirty="0"/>
                        <a:t>개</a:t>
                      </a:r>
                      <a:r>
                        <a:rPr lang="en-US" altLang="ko-KR" sz="1400" b="0" dirty="0"/>
                        <a:t>)</a:t>
                      </a:r>
                      <a:endParaRPr lang="ko-KR" altLang="en-US" sz="1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/>
                        <a:buChar char="•"/>
                      </a:pPr>
                      <a:endParaRPr lang="ko-KR" altLang="en-US" sz="1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/>
                        <a:buChar char="•"/>
                      </a:pPr>
                      <a:endParaRPr lang="ko-KR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6" name="TextBox 75"/>
          <p:cNvSpPr txBox="1"/>
          <p:nvPr/>
        </p:nvSpPr>
        <p:spPr>
          <a:xfrm>
            <a:off x="2607168" y="2060929"/>
            <a:ext cx="522747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/>
            <a:r>
              <a:rPr lang="ko-KR" altLang="en-US" sz="1400" b="1"/>
              <a:t>보드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5600218" y="2110973"/>
            <a:ext cx="520546" cy="29694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/>
            <a:r>
              <a:rPr lang="ko-KR" altLang="en-US" sz="1400" b="1"/>
              <a:t>서버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9372600" y="2049591"/>
            <a:ext cx="701040" cy="2916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/>
            <a:r>
              <a:rPr lang="ko-KR" altLang="en-US" sz="1400" b="1"/>
              <a:t>모바일</a:t>
            </a:r>
          </a:p>
        </p:txBody>
      </p:sp>
      <p:grpSp>
        <p:nvGrpSpPr>
          <p:cNvPr id="86" name="그룹 85"/>
          <p:cNvGrpSpPr/>
          <p:nvPr/>
        </p:nvGrpSpPr>
        <p:grpSpPr>
          <a:xfrm>
            <a:off x="3650696" y="1661847"/>
            <a:ext cx="695813" cy="517938"/>
            <a:chOff x="3276600" y="1512143"/>
            <a:chExt cx="2420575" cy="1825192"/>
          </a:xfrm>
        </p:grpSpPr>
        <p:pic>
          <p:nvPicPr>
            <p:cNvPr id="87" name="그림 86"/>
            <p:cNvPicPr>
              <a:picLocks noChangeAspect="1"/>
            </p:cNvPicPr>
            <p:nvPr/>
          </p:nvPicPr>
          <p:blipFill rotWithShape="1">
            <a:blip r:embed="rId7">
              <a:alphaModFix/>
              <a:lum/>
            </a:blip>
            <a:stretch>
              <a:fillRect/>
            </a:stretch>
          </p:blipFill>
          <p:spPr>
            <a:xfrm>
              <a:off x="3276600" y="1512143"/>
              <a:ext cx="2420575" cy="1825192"/>
            </a:xfrm>
            <a:prstGeom prst="rect">
              <a:avLst/>
            </a:prstGeom>
          </p:spPr>
        </p:pic>
        <p:sp>
          <p:nvSpPr>
            <p:cNvPr id="88" name="직사각형 87"/>
            <p:cNvSpPr/>
            <p:nvPr/>
          </p:nvSpPr>
          <p:spPr>
            <a:xfrm>
              <a:off x="3423465" y="1637228"/>
              <a:ext cx="1223505" cy="785706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ctr" anchorCtr="0"/>
            <a:lstStyle/>
            <a:p>
              <a:pPr marL="0" indent="0" algn="ctr" defTabSz="1080135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</a:pPr>
              <a:r>
                <a:rPr lang="en-US" altLang="ko-KR" sz="900" b="0" i="0">
                  <a:solidFill>
                    <a:srgbClr val="FF0000"/>
                  </a:solidFill>
                  <a:latin typeface="Arial"/>
                  <a:cs typeface="Arial"/>
                </a:rPr>
                <a:t>!</a:t>
              </a:r>
              <a:endParaRPr lang="ko-KR" altLang="en-US" sz="900" b="0" i="0">
                <a:solidFill>
                  <a:srgbClr val="FF0000"/>
                </a:solidFill>
                <a:latin typeface="Arial"/>
                <a:cs typeface="Arial"/>
              </a:endParaRPr>
            </a:p>
          </p:txBody>
        </p:sp>
      </p:grpSp>
      <p:cxnSp>
        <p:nvCxnSpPr>
          <p:cNvPr id="89" name="직선 화살표 연결선 88"/>
          <p:cNvCxnSpPr>
            <a:stCxn id="9" idx="3"/>
            <a:endCxn id="87" idx="1"/>
          </p:cNvCxnSpPr>
          <p:nvPr/>
        </p:nvCxnSpPr>
        <p:spPr>
          <a:xfrm>
            <a:off x="3218584" y="1505542"/>
            <a:ext cx="432112" cy="415274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6705600" y="1619784"/>
            <a:ext cx="1643380" cy="4452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>
                <a:latin typeface="+mj-ea"/>
                <a:ea typeface="+mj-ea"/>
              </a:rPr>
              <a:t>GitHub</a:t>
            </a:r>
            <a:endParaRPr lang="ko-KR" altLang="en-US" sz="2400">
              <a:latin typeface="+mj-ea"/>
              <a:ea typeface="+mj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708494" y="2081429"/>
            <a:ext cx="5353804" cy="33845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1080135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1600" b="0">
                <a:latin typeface="맑은 고딕"/>
                <a:ea typeface="맑은 고딕"/>
              </a:rPr>
              <a:t>주소 : https://github.com/gemini1024/PSCAC</a:t>
            </a:r>
            <a:endParaRPr lang="ko-KR" altLang="en-US" sz="1600" b="0">
              <a:latin typeface="맑은 고딕"/>
              <a:ea typeface="맑은 고딕"/>
            </a:endParaRPr>
          </a:p>
        </p:txBody>
      </p:sp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6858000" y="2956366"/>
          <a:ext cx="4449045" cy="7620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4830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830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830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/>
                        <a:t>임현창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/>
                        <a:t>정재천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/>
                        <a:t>최지훈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>
                          <a:latin typeface="+mn-ea"/>
                          <a:ea typeface="+mn-ea"/>
                        </a:rPr>
                        <a:t>ihc93</a:t>
                      </a:r>
                      <a:endParaRPr lang="ko-KR" altLang="en-US" sz="1600" b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>
                          <a:latin typeface="+mn-ea"/>
                          <a:ea typeface="+mn-ea"/>
                        </a:rPr>
                        <a:t>jjc100</a:t>
                      </a:r>
                      <a:endParaRPr lang="ko-KR" altLang="en-US" sz="1600" b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>
                          <a:latin typeface="+mn-ea"/>
                          <a:ea typeface="+mn-ea"/>
                        </a:rPr>
                        <a:t>gemini1024</a:t>
                      </a:r>
                      <a:endParaRPr lang="ko-KR" altLang="en-US" sz="1600" b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350168"/>
            <a:fld id="{5939B1FA-81F2-4940-9AF3-5EAFB5D6669B}" type="slidenum">
              <a:rPr lang="en-US" altLang="en-US">
                <a:solidFill>
                  <a:prstClr val="black">
                    <a:tint val="75000"/>
                  </a:prstClr>
                </a:solidFill>
              </a:rPr>
              <a:pPr defTabSz="1350168"/>
              <a:t>6</a:t>
            </a:fld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511954" y="446622"/>
            <a:ext cx="3407410" cy="4468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b="1"/>
              <a:t>개발 현황</a:t>
            </a:r>
            <a:endParaRPr lang="ko-KR" altLang="en-US" sz="2400"/>
          </a:p>
        </p:txBody>
      </p:sp>
      <p:pic>
        <p:nvPicPr>
          <p:cNvPr id="1026" name="Picture 2" descr="C:\Users\Administrator\Desktop\Network.png"/>
          <p:cNvPicPr>
            <a:picLocks noChangeAspect="1" noChangeArrowheads="1"/>
          </p:cNvPicPr>
          <p:nvPr/>
        </p:nvPicPr>
        <p:blipFill rotWithShape="1">
          <a:blip r:embed="rId2">
            <a:alphaModFix/>
            <a:lum/>
          </a:blip>
          <a:srcRect/>
          <a:stretch>
            <a:fillRect/>
          </a:stretch>
        </p:blipFill>
        <p:spPr>
          <a:xfrm>
            <a:off x="6599956" y="4128248"/>
            <a:ext cx="5204785" cy="1590936"/>
          </a:xfrm>
          <a:prstGeom prst="rect">
            <a:avLst/>
          </a:prstGeom>
          <a:noFill/>
        </p:spPr>
      </p:pic>
      <p:pic>
        <p:nvPicPr>
          <p:cNvPr id="1028" name="Picture 4" descr="C:\Users\Administrator\Desktop\main.png"/>
          <p:cNvPicPr>
            <a:picLocks noChangeAspect="1" noChangeArrowheads="1"/>
          </p:cNvPicPr>
          <p:nvPr/>
        </p:nvPicPr>
        <p:blipFill rotWithShape="1">
          <a:blip r:embed="rId3">
            <a:alphaModFix/>
            <a:lum/>
          </a:blip>
          <a:srcRect/>
          <a:stretch>
            <a:fillRect/>
          </a:stretch>
        </p:blipFill>
        <p:spPr>
          <a:xfrm>
            <a:off x="381000" y="1371600"/>
            <a:ext cx="6201974" cy="4347584"/>
          </a:xfrm>
          <a:prstGeom prst="rect">
            <a:avLst/>
          </a:prstGeom>
          <a:noFill/>
        </p:spPr>
      </p:pic>
      <p:sp>
        <p:nvSpPr>
          <p:cNvPr id="12" name="TextBox 11"/>
          <p:cNvSpPr txBox="1"/>
          <p:nvPr/>
        </p:nvSpPr>
        <p:spPr>
          <a:xfrm>
            <a:off x="6708494" y="2563414"/>
            <a:ext cx="5353804" cy="33845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1080135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ko-KR" altLang="en-US" sz="1600" b="0">
                <a:latin typeface="맑은 고딕"/>
                <a:ea typeface="맑은 고딕"/>
              </a:rPr>
              <a:t>팀원 별 </a:t>
            </a:r>
            <a:r>
              <a:rPr lang="en-US" altLang="ko-KR" sz="1600" b="0">
                <a:latin typeface="맑은 고딕"/>
                <a:ea typeface="맑은 고딕"/>
              </a:rPr>
              <a:t>ID</a:t>
            </a:r>
            <a:endParaRPr lang="ko-KR" altLang="en-US" sz="1600" b="0">
              <a:latin typeface="맑은 고딕"/>
              <a:ea typeface="맑은 고딕"/>
            </a:endParaRPr>
          </a:p>
        </p:txBody>
      </p:sp>
    </p:spTree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29097" y="467995"/>
            <a:ext cx="340741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2400" b="1"/>
              <a:t>개발배경</a:t>
            </a:r>
          </a:p>
          <a:p>
            <a:pPr lvl="0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1539257" y="1638300"/>
            <a:ext cx="7495540" cy="24314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 latinLnBrk="0" hangingPunct="0">
              <a:spcBef>
                <a:spcPct val="0"/>
              </a:spcBef>
              <a:spcAft>
                <a:spcPct val="0"/>
              </a:spcAft>
            </a:pPr>
            <a:endParaRPr lang="en-US" altLang="ko-KR" sz="1600">
              <a:solidFill>
                <a:srgbClr val="000000"/>
              </a:solidFill>
              <a:latin typeface="+mj-lt"/>
            </a:endParaRPr>
          </a:p>
          <a:p>
            <a:pPr lvl="0" algn="just" latinLnBrk="0" hangingPunct="0">
              <a:spcBef>
                <a:spcPct val="0"/>
              </a:spcBef>
              <a:spcAft>
                <a:spcPct val="0"/>
              </a:spcAft>
            </a:pPr>
            <a:endParaRPr lang="en-US" altLang="ko-KR" sz="1600">
              <a:solidFill>
                <a:srgbClr val="000000"/>
              </a:solidFill>
              <a:latin typeface="+mj-lt"/>
            </a:endParaRPr>
          </a:p>
          <a:p>
            <a:pPr lvl="0" algn="just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2000">
                <a:solidFill>
                  <a:srgbClr val="000000"/>
                </a:solidFill>
                <a:latin typeface="+mj-lt"/>
              </a:rPr>
              <a:t>1.  </a:t>
            </a:r>
            <a:r>
              <a:rPr lang="ko-KR" altLang="en-US" sz="2000">
                <a:solidFill>
                  <a:srgbClr val="000000"/>
                </a:solidFill>
                <a:latin typeface="+mj-lt"/>
              </a:rPr>
              <a:t>어린이 보호구역 내 교통사고의 원인</a:t>
            </a:r>
          </a:p>
          <a:p>
            <a:pPr lvl="0" algn="just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2000"/>
              <a:t>      </a:t>
            </a:r>
          </a:p>
          <a:p>
            <a:pPr lvl="0" algn="just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2000">
                <a:solidFill>
                  <a:srgbClr val="000000"/>
                </a:solidFill>
                <a:latin typeface="+mj-lt"/>
              </a:rPr>
              <a:t>	1) </a:t>
            </a:r>
            <a:r>
              <a:rPr lang="ko-KR" altLang="en-US" sz="2000">
                <a:solidFill>
                  <a:srgbClr val="000000"/>
                </a:solidFill>
                <a:latin typeface="+mj-lt"/>
              </a:rPr>
              <a:t>운전자의 안전운전불이행</a:t>
            </a:r>
            <a:r>
              <a:rPr lang="en-US" altLang="ko-KR" sz="2000">
                <a:solidFill>
                  <a:srgbClr val="000000"/>
                </a:solidFill>
                <a:latin typeface="+mj-lt"/>
              </a:rPr>
              <a:t>(43.7%)</a:t>
            </a:r>
          </a:p>
          <a:p>
            <a:pPr lvl="0" algn="just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2000">
                <a:solidFill>
                  <a:srgbClr val="000000"/>
                </a:solidFill>
                <a:latin typeface="+mj-lt"/>
              </a:rPr>
              <a:t>	2) </a:t>
            </a:r>
            <a:r>
              <a:rPr lang="ko-KR" altLang="en-US" sz="2000">
                <a:solidFill>
                  <a:srgbClr val="000000"/>
                </a:solidFill>
                <a:latin typeface="+mj-lt"/>
              </a:rPr>
              <a:t>보행자의 보호위반</a:t>
            </a:r>
            <a:r>
              <a:rPr lang="en-US" altLang="ko-KR" sz="2000">
                <a:solidFill>
                  <a:srgbClr val="000000"/>
                </a:solidFill>
                <a:latin typeface="+mj-lt"/>
              </a:rPr>
              <a:t>(24.8%)</a:t>
            </a:r>
          </a:p>
          <a:p>
            <a:pPr lvl="0" algn="just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2000">
                <a:solidFill>
                  <a:srgbClr val="000000"/>
                </a:solidFill>
                <a:latin typeface="+mj-lt"/>
              </a:rPr>
              <a:t>	3) </a:t>
            </a:r>
            <a:r>
              <a:rPr lang="ko-KR" altLang="en-US" sz="2000">
                <a:solidFill>
                  <a:srgbClr val="000000"/>
                </a:solidFill>
                <a:latin typeface="+mj-lt"/>
              </a:rPr>
              <a:t>신호위반</a:t>
            </a:r>
            <a:r>
              <a:rPr lang="en-US" altLang="ko-KR" sz="2000">
                <a:solidFill>
                  <a:srgbClr val="000000"/>
                </a:solidFill>
                <a:latin typeface="+mj-lt"/>
              </a:rPr>
              <a:t>(15.3%)</a:t>
            </a:r>
          </a:p>
          <a:p>
            <a:pPr algn="r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600"/>
              <a:t>(</a:t>
            </a:r>
            <a:r>
              <a:rPr lang="ko-KR" altLang="en-US" sz="1600"/>
              <a:t>출처 </a:t>
            </a:r>
            <a:r>
              <a:rPr lang="en-US" altLang="ko-KR" sz="1600"/>
              <a:t>: </a:t>
            </a:r>
            <a:r>
              <a:rPr lang="ko-KR" altLang="en-US" sz="1600"/>
              <a:t>도로교통공단 ‘스쿨존 내 어린이 교통사고 특성 분석’</a:t>
            </a:r>
            <a:r>
              <a:rPr lang="en-US" altLang="ko-KR" sz="1600"/>
              <a:t>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539257" y="3816350"/>
            <a:ext cx="7495540" cy="18465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 latinLnBrk="0" hangingPunct="0">
              <a:spcBef>
                <a:spcPct val="0"/>
              </a:spcBef>
              <a:spcAft>
                <a:spcPct val="0"/>
              </a:spcAft>
            </a:pPr>
            <a:endParaRPr lang="en-US" altLang="ko-KR" sz="1600">
              <a:solidFill>
                <a:srgbClr val="000000"/>
              </a:solidFill>
            </a:endParaRPr>
          </a:p>
          <a:p>
            <a:pPr lvl="0" algn="just" latinLnBrk="0" hangingPunct="0">
              <a:spcBef>
                <a:spcPct val="0"/>
              </a:spcBef>
              <a:spcAft>
                <a:spcPct val="0"/>
              </a:spcAft>
            </a:pPr>
            <a:endParaRPr lang="en-US" altLang="ko-KR" sz="1600">
              <a:solidFill>
                <a:srgbClr val="000000"/>
              </a:solidFill>
            </a:endParaRPr>
          </a:p>
          <a:p>
            <a:pPr lvl="0" algn="just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2000">
                <a:solidFill>
                  <a:srgbClr val="000000"/>
                </a:solidFill>
              </a:rPr>
              <a:t>2.  </a:t>
            </a:r>
            <a:r>
              <a:rPr lang="ko-KR" altLang="en-US" sz="2000">
                <a:solidFill>
                  <a:srgbClr val="000000"/>
                </a:solidFill>
              </a:rPr>
              <a:t>어린이는 어른에 비해 교통상황에 대한 판단능력</a:t>
            </a:r>
            <a:r>
              <a:rPr lang="en-US" altLang="ko-KR" sz="2000">
                <a:solidFill>
                  <a:srgbClr val="000000"/>
                </a:solidFill>
                <a:latin typeface="맑은 고딕"/>
              </a:rPr>
              <a:t>, </a:t>
            </a:r>
            <a:r>
              <a:rPr lang="ko-KR" altLang="en-US" sz="2000">
                <a:solidFill>
                  <a:srgbClr val="000000"/>
                </a:solidFill>
              </a:rPr>
              <a:t>행동반응이 떨어짐</a:t>
            </a:r>
            <a:r>
              <a:rPr lang="en-US" altLang="ko-KR" sz="2000">
                <a:solidFill>
                  <a:srgbClr val="000000"/>
                </a:solidFill>
                <a:latin typeface="맑은 고딕"/>
              </a:rPr>
              <a:t>.</a:t>
            </a:r>
          </a:p>
          <a:p>
            <a:pPr marL="342900" lvl="0" indent="-342900" algn="just" latinLnBrk="0" hangingPunct="0">
              <a:spcBef>
                <a:spcPct val="0"/>
              </a:spcBef>
              <a:spcAft>
                <a:spcPct val="0"/>
              </a:spcAft>
              <a:buAutoNum type="arabicPeriod" startAt="3"/>
            </a:pPr>
            <a:endParaRPr lang="en-US" altLang="ko-KR" sz="1600">
              <a:solidFill>
                <a:srgbClr val="000000"/>
              </a:solidFill>
              <a:latin typeface="맑은 고딕"/>
            </a:endParaRPr>
          </a:p>
          <a:p>
            <a:pPr algn="r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600">
                <a:solidFill>
                  <a:srgbClr val="000000"/>
                </a:solidFill>
                <a:latin typeface="맑은 고딕"/>
              </a:rPr>
              <a:t>(</a:t>
            </a:r>
            <a:r>
              <a:rPr lang="ko-KR" altLang="en-US" sz="1600">
                <a:solidFill>
                  <a:srgbClr val="000000"/>
                </a:solidFill>
              </a:rPr>
              <a:t>출처 </a:t>
            </a:r>
            <a:r>
              <a:rPr lang="en-US" altLang="ko-KR" sz="1600">
                <a:solidFill>
                  <a:srgbClr val="000000"/>
                </a:solidFill>
                <a:latin typeface="맑은 고딕"/>
              </a:rPr>
              <a:t>: </a:t>
            </a:r>
            <a:r>
              <a:rPr lang="ko-KR" altLang="en-US" sz="1600">
                <a:solidFill>
                  <a:srgbClr val="000000"/>
                </a:solidFill>
              </a:rPr>
              <a:t>도로교통공단 </a:t>
            </a:r>
            <a:r>
              <a:rPr lang="ko-KR" altLang="en-US" sz="1600">
                <a:solidFill>
                  <a:srgbClr val="000000"/>
                </a:solidFill>
                <a:latin typeface="맑은 고딕"/>
              </a:rPr>
              <a:t>‘</a:t>
            </a:r>
            <a:r>
              <a:rPr lang="ko-KR" altLang="en-US" sz="1600">
                <a:solidFill>
                  <a:srgbClr val="000000"/>
                </a:solidFill>
              </a:rPr>
              <a:t>어린이 교통행동 특성</a:t>
            </a:r>
            <a:r>
              <a:rPr lang="ko-KR" altLang="en-US" sz="1600">
                <a:solidFill>
                  <a:srgbClr val="000000"/>
                </a:solidFill>
                <a:latin typeface="맑은 고딕"/>
              </a:rPr>
              <a:t>’</a:t>
            </a:r>
            <a:r>
              <a:rPr lang="en-US" altLang="ko-KR" sz="1600">
                <a:solidFill>
                  <a:srgbClr val="000000"/>
                </a:solidFill>
                <a:latin typeface="맑은 고딕"/>
              </a:rPr>
              <a:t>)</a:t>
            </a:r>
          </a:p>
          <a:p>
            <a:pPr marL="228600" lvl="0" indent="-228600" algn="just" latinLnBrk="0" hangingPunct="0">
              <a:spcBef>
                <a:spcPct val="0"/>
              </a:spcBef>
              <a:spcAft>
                <a:spcPct val="0"/>
              </a:spcAft>
              <a:buAutoNum type="arabicPeriod" startAt="3"/>
            </a:pPr>
            <a:endParaRPr lang="en-US" altLang="ko-KR" sz="1000" b="0" i="0">
              <a:solidFill>
                <a:schemeClr val="tx1"/>
              </a:solidFill>
            </a:endParaRPr>
          </a:p>
        </p:txBody>
      </p:sp>
      <p:sp>
        <p:nvSpPr>
          <p:cNvPr id="17" name="말풍선: 모서리가 둥근 사각형 16"/>
          <p:cNvSpPr/>
          <p:nvPr/>
        </p:nvSpPr>
        <p:spPr>
          <a:xfrm>
            <a:off x="1606165" y="5392420"/>
            <a:ext cx="3192145" cy="1329055"/>
          </a:xfrm>
          <a:prstGeom prst="wedgeRoundRectCallout">
            <a:avLst>
              <a:gd name="adj1" fmla="val -25295"/>
              <a:gd name="adj2" fmla="val -68183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15" name="말풍선: 모서리가 둥근 사각형 14"/>
          <p:cNvSpPr/>
          <p:nvPr/>
        </p:nvSpPr>
        <p:spPr>
          <a:xfrm>
            <a:off x="8024745" y="189230"/>
            <a:ext cx="3065145" cy="1329055"/>
          </a:xfrm>
          <a:prstGeom prst="wedgeRoundRectCallout">
            <a:avLst>
              <a:gd name="adj1" fmla="val -105621"/>
              <a:gd name="adj2" fmla="val 108979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8388600" y="390525"/>
            <a:ext cx="2529840" cy="12312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2000">
                <a:solidFill>
                  <a:srgbClr val="FF0000"/>
                </a:solidFill>
              </a:rPr>
              <a:t>현재 도로의 상황을</a:t>
            </a:r>
          </a:p>
          <a:p>
            <a:pPr lvl="0" algn="just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2000">
                <a:solidFill>
                  <a:srgbClr val="FF0000"/>
                </a:solidFill>
              </a:rPr>
              <a:t> 운전자에게</a:t>
            </a:r>
          </a:p>
          <a:p>
            <a:pPr lvl="0" algn="just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2000">
                <a:solidFill>
                  <a:srgbClr val="FF0000"/>
                </a:solidFill>
              </a:rPr>
              <a:t>알려 주의시키자</a:t>
            </a:r>
            <a:r>
              <a:rPr lang="en-US" altLang="ko-KR" sz="2000">
                <a:solidFill>
                  <a:srgbClr val="FF0000"/>
                </a:solidFill>
              </a:rPr>
              <a:t>!</a:t>
            </a:r>
          </a:p>
          <a:p>
            <a:pPr lvl="0" algn="just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400" b="0" i="0">
                <a:solidFill>
                  <a:srgbClr val="000000"/>
                </a:solidFill>
                <a:latin typeface="Arial"/>
              </a:rPr>
              <a:t>  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958589" y="5424375"/>
            <a:ext cx="2487295" cy="10153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2000">
                <a:solidFill>
                  <a:srgbClr val="FF0000"/>
                </a:solidFill>
              </a:rPr>
              <a:t>급작스러운 어린이의 행동에도 대응할 수 있도록 하자</a:t>
            </a:r>
            <a:r>
              <a:rPr lang="en-US" altLang="ko-KR" sz="2000">
                <a:solidFill>
                  <a:srgbClr val="FF0000"/>
                </a:solidFill>
              </a:rPr>
              <a:t>!</a:t>
            </a:r>
            <a:endParaRPr lang="ko-KR" altLang="en-US" sz="2000">
              <a:solidFill>
                <a:srgbClr val="FF0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529097" y="858520"/>
            <a:ext cx="6033135" cy="7080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2000"/>
              <a:t>어린이 보호구역이 있음에도 보호구역 내 교통사고 발생률 줄어들지 않음</a:t>
            </a:r>
            <a:r>
              <a:rPr lang="en-US" altLang="ko-KR" sz="2000"/>
              <a:t>.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440180"/>
            <a:fld id="{5939B1FA-81F2-4940-9AF3-5EAFB5D6669B}" type="slidenum">
              <a:rPr lang="en-US" altLang="en-US">
                <a:solidFill>
                  <a:prstClr val="black">
                    <a:tint val="75000"/>
                  </a:prstClr>
                </a:solidFill>
              </a:rPr>
              <a:pPr defTabSz="1440180"/>
              <a:t>7</a:t>
            </a:fld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676400" y="950595"/>
            <a:ext cx="8731885" cy="435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2000">
                <a:solidFill>
                  <a:srgbClr val="000000"/>
                </a:solidFill>
                <a:latin typeface="맑은 고딕"/>
              </a:rPr>
              <a:t>3</a:t>
            </a:r>
            <a:r>
              <a:rPr lang="en-US" altLang="ko-KR" sz="2000" i="0">
                <a:solidFill>
                  <a:srgbClr val="000000"/>
                </a:solidFill>
                <a:latin typeface="맑은 고딕"/>
              </a:rPr>
              <a:t>.  </a:t>
            </a:r>
            <a:r>
              <a:rPr lang="ko-KR" altLang="en-US" sz="2000">
                <a:solidFill>
                  <a:srgbClr val="000000"/>
                </a:solidFill>
              </a:rPr>
              <a:t>어린이 보호구역에서 </a:t>
            </a:r>
            <a:r>
              <a:rPr lang="ko-KR" altLang="en-US" sz="2000"/>
              <a:t>차도횡단 중 일어나는 사고의 </a:t>
            </a:r>
            <a:r>
              <a:rPr lang="ko-KR" altLang="en-US" sz="2000">
                <a:solidFill>
                  <a:srgbClr val="000000"/>
                </a:solidFill>
              </a:rPr>
              <a:t>비율이 가장 높다</a:t>
            </a:r>
            <a:r>
              <a:rPr lang="en-US" altLang="ko-KR" sz="2000" i="0">
                <a:solidFill>
                  <a:srgbClr val="000000"/>
                </a:solidFill>
                <a:latin typeface="맑은 고딕"/>
              </a:rPr>
              <a:t>.</a:t>
            </a:r>
          </a:p>
          <a:p>
            <a:pPr lvl="0" algn="just" latinLnBrk="0" hangingPunct="0">
              <a:spcBef>
                <a:spcPct val="0"/>
              </a:spcBef>
              <a:spcAft>
                <a:spcPct val="0"/>
              </a:spcAft>
            </a:pPr>
            <a:endParaRPr lang="en-US" altLang="ko-KR" sz="1600" b="0" i="0">
              <a:solidFill>
                <a:schemeClr val="tx1"/>
              </a:solidFill>
            </a:endParaRPr>
          </a:p>
          <a:p>
            <a:pPr marL="342900" lvl="0" indent="-342900" algn="ctr" latinLnBrk="0" hangingPunct="0">
              <a:spcBef>
                <a:spcPct val="0"/>
              </a:spcBef>
              <a:spcAft>
                <a:spcPct val="0"/>
              </a:spcAft>
              <a:buChar char="-"/>
            </a:pPr>
            <a:r>
              <a:rPr lang="ko-KR" altLang="en-US" sz="2000">
                <a:solidFill>
                  <a:srgbClr val="000000"/>
                </a:solidFill>
              </a:rPr>
              <a:t>어린이 보호구역 내 횡단 중 일어나는 사고의 비율 </a:t>
            </a:r>
            <a:r>
              <a:rPr lang="en-US" altLang="ko-KR" sz="2000">
                <a:solidFill>
                  <a:srgbClr val="000000"/>
                </a:solidFill>
              </a:rPr>
              <a:t>-</a:t>
            </a:r>
          </a:p>
          <a:p>
            <a:pPr marL="342900" lvl="0" indent="-342900" algn="ctr" latinLnBrk="0" hangingPunct="0">
              <a:spcBef>
                <a:spcPct val="0"/>
              </a:spcBef>
              <a:spcAft>
                <a:spcPct val="0"/>
              </a:spcAft>
              <a:buChar char="-"/>
            </a:pPr>
            <a:endParaRPr lang="en-US" altLang="ko-KR" sz="2000" b="0" i="0">
              <a:solidFill>
                <a:schemeClr val="tx1"/>
              </a:solidFill>
            </a:endParaRPr>
          </a:p>
          <a:p>
            <a:pPr lvl="0" algn="just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000" b="0" i="0">
                <a:solidFill>
                  <a:srgbClr val="000000"/>
                </a:solidFill>
                <a:latin typeface="Arial"/>
              </a:rPr>
              <a:t>  </a:t>
            </a:r>
          </a:p>
          <a:p>
            <a:pPr lvl="0" algn="just" latinLnBrk="0" hangingPunct="0">
              <a:spcBef>
                <a:spcPct val="0"/>
              </a:spcBef>
              <a:spcAft>
                <a:spcPct val="0"/>
              </a:spcAft>
            </a:pPr>
            <a:endParaRPr lang="en-US" altLang="ko-KR" sz="1600">
              <a:solidFill>
                <a:srgbClr val="000000"/>
              </a:solidFill>
              <a:latin typeface="+mj-lt"/>
            </a:endParaRPr>
          </a:p>
          <a:p>
            <a:pPr lvl="0" algn="r" latinLnBrk="0" hangingPunct="0">
              <a:spcBef>
                <a:spcPct val="0"/>
              </a:spcBef>
              <a:spcAft>
                <a:spcPct val="0"/>
              </a:spcAft>
            </a:pPr>
            <a:endParaRPr lang="en-US" altLang="ko-KR" sz="1300" b="0" i="0">
              <a:solidFill>
                <a:srgbClr val="000000"/>
              </a:solidFill>
              <a:latin typeface="맑은 고딕"/>
            </a:endParaRPr>
          </a:p>
          <a:p>
            <a:pPr lvl="0" algn="r" latinLnBrk="0" hangingPunct="0">
              <a:spcBef>
                <a:spcPct val="0"/>
              </a:spcBef>
              <a:spcAft>
                <a:spcPct val="0"/>
              </a:spcAft>
            </a:pPr>
            <a:endParaRPr lang="en-US" altLang="ko-KR" sz="1300">
              <a:solidFill>
                <a:srgbClr val="000000"/>
              </a:solidFill>
              <a:latin typeface="맑은 고딕"/>
            </a:endParaRPr>
          </a:p>
          <a:p>
            <a:pPr lvl="0" algn="r" latinLnBrk="0" hangingPunct="0">
              <a:spcBef>
                <a:spcPct val="0"/>
              </a:spcBef>
              <a:spcAft>
                <a:spcPct val="0"/>
              </a:spcAft>
            </a:pPr>
            <a:endParaRPr lang="en-US" altLang="ko-KR" sz="1300" b="0" i="0">
              <a:solidFill>
                <a:srgbClr val="000000"/>
              </a:solidFill>
              <a:latin typeface="맑은 고딕"/>
            </a:endParaRPr>
          </a:p>
          <a:p>
            <a:pPr lvl="0" algn="r" latinLnBrk="0" hangingPunct="0">
              <a:spcBef>
                <a:spcPct val="0"/>
              </a:spcBef>
              <a:spcAft>
                <a:spcPct val="0"/>
              </a:spcAft>
            </a:pPr>
            <a:endParaRPr lang="en-US" altLang="ko-KR" sz="1300">
              <a:solidFill>
                <a:srgbClr val="000000"/>
              </a:solidFill>
              <a:latin typeface="맑은 고딕"/>
            </a:endParaRPr>
          </a:p>
          <a:p>
            <a:pPr lvl="0" algn="r" latinLnBrk="0" hangingPunct="0">
              <a:spcBef>
                <a:spcPct val="0"/>
              </a:spcBef>
              <a:spcAft>
                <a:spcPct val="0"/>
              </a:spcAft>
            </a:pPr>
            <a:endParaRPr lang="en-US" altLang="ko-KR" sz="1300" b="0" i="0">
              <a:solidFill>
                <a:srgbClr val="000000"/>
              </a:solidFill>
              <a:latin typeface="맑은 고딕"/>
            </a:endParaRPr>
          </a:p>
          <a:p>
            <a:pPr lvl="0" algn="r" latinLnBrk="0" hangingPunct="0">
              <a:spcBef>
                <a:spcPct val="0"/>
              </a:spcBef>
              <a:spcAft>
                <a:spcPct val="0"/>
              </a:spcAft>
            </a:pPr>
            <a:endParaRPr lang="en-US" altLang="ko-KR" sz="1300">
              <a:solidFill>
                <a:srgbClr val="000000"/>
              </a:solidFill>
              <a:latin typeface="맑은 고딕"/>
            </a:endParaRPr>
          </a:p>
          <a:p>
            <a:pPr lvl="0" algn="r" latinLnBrk="0" hangingPunct="0">
              <a:spcBef>
                <a:spcPct val="0"/>
              </a:spcBef>
              <a:spcAft>
                <a:spcPct val="0"/>
              </a:spcAft>
            </a:pPr>
            <a:endParaRPr lang="en-US" altLang="ko-KR" sz="1300">
              <a:solidFill>
                <a:srgbClr val="000000"/>
              </a:solidFill>
              <a:latin typeface="맑은 고딕"/>
            </a:endParaRPr>
          </a:p>
          <a:p>
            <a:pPr lvl="0" algn="r" latinLnBrk="0" hangingPunct="0">
              <a:spcBef>
                <a:spcPct val="0"/>
              </a:spcBef>
              <a:spcAft>
                <a:spcPct val="0"/>
              </a:spcAft>
            </a:pPr>
            <a:endParaRPr lang="en-US" altLang="ko-KR" sz="1300">
              <a:solidFill>
                <a:srgbClr val="000000"/>
              </a:solidFill>
              <a:latin typeface="맑은 고딕"/>
            </a:endParaRPr>
          </a:p>
          <a:p>
            <a:pPr lvl="0" algn="r" latinLnBrk="0" hangingPunct="0">
              <a:spcBef>
                <a:spcPct val="0"/>
              </a:spcBef>
              <a:spcAft>
                <a:spcPct val="0"/>
              </a:spcAft>
            </a:pPr>
            <a:endParaRPr lang="en-US" altLang="ko-KR" sz="1300">
              <a:solidFill>
                <a:srgbClr val="000000"/>
              </a:solidFill>
              <a:latin typeface="맑은 고딕"/>
            </a:endParaRPr>
          </a:p>
          <a:p>
            <a:pPr lvl="0" algn="r" latinLnBrk="0" hangingPunct="0">
              <a:spcBef>
                <a:spcPct val="0"/>
              </a:spcBef>
              <a:spcAft>
                <a:spcPct val="0"/>
              </a:spcAft>
            </a:pPr>
            <a:endParaRPr lang="en-US" altLang="ko-KR" sz="1300" b="0" i="0">
              <a:solidFill>
                <a:srgbClr val="000000"/>
              </a:solidFill>
              <a:latin typeface="맑은 고딕"/>
            </a:endParaRPr>
          </a:p>
          <a:p>
            <a:pPr lvl="0" algn="r" latinLnBrk="0" hangingPunct="0">
              <a:spcBef>
                <a:spcPct val="0"/>
              </a:spcBef>
              <a:spcAft>
                <a:spcPct val="0"/>
              </a:spcAft>
            </a:pPr>
            <a:endParaRPr lang="en-US" altLang="ko-KR" sz="1300" b="0" i="0">
              <a:solidFill>
                <a:srgbClr val="000000"/>
              </a:solidFill>
              <a:latin typeface="맑은 고딕"/>
            </a:endParaRPr>
          </a:p>
          <a:p>
            <a:pPr lvl="0" algn="r" latinLnBrk="0" hangingPunct="0">
              <a:spcBef>
                <a:spcPct val="0"/>
              </a:spcBef>
              <a:spcAft>
                <a:spcPct val="0"/>
              </a:spcAft>
            </a:pPr>
            <a:endParaRPr lang="en-US" altLang="ko-KR" sz="1600" b="0" i="0">
              <a:solidFill>
                <a:srgbClr val="000000"/>
              </a:solidFill>
              <a:latin typeface="맑은 고딕"/>
            </a:endParaRPr>
          </a:p>
          <a:p>
            <a:pPr lvl="0" algn="r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600" b="0" i="0">
                <a:solidFill>
                  <a:srgbClr val="000000"/>
                </a:solidFill>
                <a:latin typeface="맑은 고딕"/>
              </a:rPr>
              <a:t>(</a:t>
            </a:r>
            <a:r>
              <a:rPr lang="ko-KR" altLang="en-US" sz="1600">
                <a:solidFill>
                  <a:srgbClr val="000000"/>
                </a:solidFill>
              </a:rPr>
              <a:t>출처 </a:t>
            </a:r>
            <a:r>
              <a:rPr lang="en-US" altLang="ko-KR" sz="1600" b="0" i="0">
                <a:solidFill>
                  <a:srgbClr val="000000"/>
                </a:solidFill>
                <a:latin typeface="맑은 고딕"/>
              </a:rPr>
              <a:t>: </a:t>
            </a:r>
            <a:r>
              <a:rPr lang="ko-KR" altLang="en-US" sz="1600">
                <a:solidFill>
                  <a:srgbClr val="000000"/>
                </a:solidFill>
              </a:rPr>
              <a:t>도로교통공단 교통사고 분석시스템</a:t>
            </a:r>
            <a:r>
              <a:rPr lang="en-US" altLang="ko-KR" sz="1600" b="0" i="0">
                <a:solidFill>
                  <a:srgbClr val="000000"/>
                </a:solidFill>
                <a:latin typeface="맑은 고딕"/>
              </a:rPr>
              <a:t>)</a:t>
            </a:r>
            <a:endParaRPr lang="en-US" altLang="ko-KR" sz="1600" b="0" i="0">
              <a:solidFill>
                <a:schemeClr val="tx1"/>
              </a:solidFill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1340485" y="4953000"/>
            <a:ext cx="3709035" cy="1681480"/>
            <a:chOff x="2286000" y="5039995"/>
            <a:chExt cx="3709035" cy="1681480"/>
          </a:xfrm>
        </p:grpSpPr>
        <p:sp>
          <p:nvSpPr>
            <p:cNvPr id="13" name="말풍선: 모서리가 둥근 사각형 12"/>
            <p:cNvSpPr/>
            <p:nvPr/>
          </p:nvSpPr>
          <p:spPr>
            <a:xfrm>
              <a:off x="2286000" y="5039995"/>
              <a:ext cx="3709035" cy="1681480"/>
            </a:xfrm>
            <a:prstGeom prst="wedgeRoundRectCallout">
              <a:avLst>
                <a:gd name="adj1" fmla="val 71038"/>
                <a:gd name="adj2" fmla="val -56448"/>
                <a:gd name="adj3" fmla="val 16667"/>
              </a:avLst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435859" y="5362923"/>
              <a:ext cx="3409315" cy="8616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just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>
                  <a:solidFill>
                    <a:srgbClr val="FF0000"/>
                  </a:solidFill>
                </a:rPr>
                <a:t>어린이의 차도 횡단을 탐지하여 운전자에게 알리자</a:t>
              </a:r>
              <a:r>
                <a:rPr lang="en-US" altLang="ko-KR">
                  <a:solidFill>
                    <a:srgbClr val="FF0000"/>
                  </a:solidFill>
                  <a:latin typeface="맑은 고딕"/>
                </a:rPr>
                <a:t>!</a:t>
              </a:r>
            </a:p>
            <a:p>
              <a:pPr lvl="0" algn="just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400" b="0" i="0">
                  <a:solidFill>
                    <a:srgbClr val="000000"/>
                  </a:solidFill>
                  <a:latin typeface="Arial"/>
                </a:rPr>
                <a:t>  </a:t>
              </a:r>
            </a:p>
          </p:txBody>
        </p:sp>
      </p:grpSp>
      <p:graphicFrame>
        <p:nvGraphicFramePr>
          <p:cNvPr id="8" name="표 7"/>
          <p:cNvGraphicFramePr>
            <a:graphicFrameLocks noGrp="1"/>
          </p:cNvGraphicFramePr>
          <p:nvPr/>
        </p:nvGraphicFramePr>
        <p:xfrm>
          <a:off x="2658459" y="2201659"/>
          <a:ext cx="6767576" cy="2555748"/>
        </p:xfrm>
        <a:graphic>
          <a:graphicData uri="http://schemas.openxmlformats.org/drawingml/2006/table">
            <a:tbl>
              <a:tblPr/>
              <a:tblGrid>
                <a:gridCol w="18216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216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216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025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25958"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1600" spc="5">
                        <a:solidFill>
                          <a:srgbClr val="000000"/>
                        </a:solidFill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ko-KR" altLang="en-US" sz="1600" spc="5">
                          <a:solidFill>
                            <a:srgbClr val="000000"/>
                          </a:solidFill>
                          <a:ea typeface="함초롬바탕"/>
                        </a:rPr>
                        <a:t>총</a:t>
                      </a:r>
                      <a:endParaRPr lang="ko-KR" altLang="en-US" sz="1600" spc="5">
                        <a:solidFill>
                          <a:srgbClr val="000000"/>
                        </a:solidFill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ko-KR" altLang="en-US" sz="1600" spc="5">
                          <a:solidFill>
                            <a:srgbClr val="000000"/>
                          </a:solidFill>
                          <a:ea typeface="함초롬바탕"/>
                        </a:rPr>
                        <a:t>횡단 중 사고</a:t>
                      </a:r>
                      <a:r>
                        <a:rPr lang="en-US" altLang="ko-KR" sz="1600" spc="5">
                          <a:solidFill>
                            <a:srgbClr val="000000"/>
                          </a:solidFill>
                          <a:latin typeface="함초롬바탕"/>
                        </a:rPr>
                        <a:t>(</a:t>
                      </a:r>
                      <a:r>
                        <a:rPr lang="ko-KR" altLang="en-US" sz="1600" spc="5">
                          <a:solidFill>
                            <a:srgbClr val="000000"/>
                          </a:solidFill>
                          <a:ea typeface="함초롬바탕"/>
                        </a:rPr>
                        <a:t>건</a:t>
                      </a:r>
                      <a:r>
                        <a:rPr lang="en-US" altLang="ko-KR" sz="1600" spc="5">
                          <a:solidFill>
                            <a:srgbClr val="000000"/>
                          </a:solidFill>
                          <a:latin typeface="함초롬바탕"/>
                        </a:rPr>
                        <a:t>)</a:t>
                      </a:r>
                      <a:endParaRPr lang="ko-KR" altLang="en-US" sz="1600" spc="5">
                        <a:solidFill>
                          <a:srgbClr val="000000"/>
                        </a:solidFill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ko-KR" altLang="en-US" sz="1600" spc="5">
                          <a:solidFill>
                            <a:srgbClr val="000000"/>
                          </a:solidFill>
                          <a:ea typeface="함초롬바탕"/>
                        </a:rPr>
                        <a:t>비율</a:t>
                      </a:r>
                      <a:endParaRPr lang="ko-KR" altLang="en-US" sz="1600" spc="5">
                        <a:solidFill>
                          <a:srgbClr val="000000"/>
                        </a:solidFill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5958"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ko-KR" sz="1600" spc="5">
                          <a:solidFill>
                            <a:srgbClr val="000000"/>
                          </a:solidFill>
                          <a:latin typeface="함초롬바탕"/>
                        </a:rPr>
                        <a:t>2010</a:t>
                      </a:r>
                      <a:r>
                        <a:rPr lang="ko-KR" altLang="en-US" sz="1600" spc="5">
                          <a:solidFill>
                            <a:srgbClr val="000000"/>
                          </a:solidFill>
                          <a:ea typeface="함초롬바탕"/>
                        </a:rPr>
                        <a:t>년</a:t>
                      </a:r>
                      <a:endParaRPr lang="ko-KR" altLang="en-US" sz="1600" spc="5">
                        <a:solidFill>
                          <a:srgbClr val="000000"/>
                        </a:solidFill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en-US" sz="1600" spc="5">
                          <a:solidFill>
                            <a:srgbClr val="000000"/>
                          </a:solidFill>
                          <a:latin typeface="함초롬바탕"/>
                        </a:rPr>
                        <a:t>305</a:t>
                      </a:r>
                      <a:endParaRPr lang="en-US" altLang="en-US" sz="1600" spc="5">
                        <a:solidFill>
                          <a:srgbClr val="000000"/>
                        </a:solidFill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en-US" sz="1600" spc="5">
                          <a:solidFill>
                            <a:srgbClr val="000000"/>
                          </a:solidFill>
                          <a:latin typeface="함초롬바탕"/>
                        </a:rPr>
                        <a:t>207</a:t>
                      </a:r>
                      <a:endParaRPr lang="en-US" altLang="en-US" sz="1600" spc="5">
                        <a:solidFill>
                          <a:srgbClr val="000000"/>
                        </a:solidFill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en-US" sz="1600" spc="5">
                          <a:solidFill>
                            <a:srgbClr val="000000"/>
                          </a:solidFill>
                          <a:latin typeface="함초롬바탕"/>
                        </a:rPr>
                        <a:t>67%</a:t>
                      </a:r>
                      <a:endParaRPr lang="en-US" altLang="en-US" sz="1600" spc="5">
                        <a:solidFill>
                          <a:srgbClr val="000000"/>
                        </a:solidFill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5958"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ko-KR" sz="1600" spc="5">
                          <a:solidFill>
                            <a:srgbClr val="000000"/>
                          </a:solidFill>
                          <a:latin typeface="함초롬바탕"/>
                        </a:rPr>
                        <a:t>2011</a:t>
                      </a:r>
                      <a:r>
                        <a:rPr lang="ko-KR" altLang="en-US" sz="1600" spc="5">
                          <a:solidFill>
                            <a:srgbClr val="000000"/>
                          </a:solidFill>
                          <a:ea typeface="함초롬바탕"/>
                        </a:rPr>
                        <a:t>년</a:t>
                      </a:r>
                      <a:endParaRPr lang="ko-KR" altLang="en-US" sz="1600" spc="5">
                        <a:solidFill>
                          <a:srgbClr val="000000"/>
                        </a:solidFill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en-US" sz="1600" spc="5">
                          <a:solidFill>
                            <a:srgbClr val="000000"/>
                          </a:solidFill>
                          <a:latin typeface="함초롬바탕"/>
                        </a:rPr>
                        <a:t>327</a:t>
                      </a:r>
                      <a:endParaRPr lang="en-US" altLang="en-US" sz="1600" spc="5">
                        <a:solidFill>
                          <a:srgbClr val="000000"/>
                        </a:solidFill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en-US" sz="1600" spc="5">
                          <a:solidFill>
                            <a:srgbClr val="000000"/>
                          </a:solidFill>
                          <a:latin typeface="함초롬바탕"/>
                        </a:rPr>
                        <a:t>183</a:t>
                      </a:r>
                      <a:endParaRPr lang="en-US" altLang="en-US" sz="1600" spc="5">
                        <a:solidFill>
                          <a:srgbClr val="000000"/>
                        </a:solidFill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en-US" sz="1600" spc="5">
                          <a:solidFill>
                            <a:srgbClr val="000000"/>
                          </a:solidFill>
                          <a:latin typeface="함초롬바탕"/>
                        </a:rPr>
                        <a:t>55%</a:t>
                      </a:r>
                      <a:endParaRPr lang="en-US" altLang="en-US" sz="1600" spc="5">
                        <a:solidFill>
                          <a:srgbClr val="000000"/>
                        </a:solidFill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5958"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ko-KR" sz="1600" spc="5">
                          <a:solidFill>
                            <a:srgbClr val="000000"/>
                          </a:solidFill>
                          <a:latin typeface="함초롬바탕"/>
                        </a:rPr>
                        <a:t>2012</a:t>
                      </a:r>
                      <a:r>
                        <a:rPr lang="ko-KR" altLang="en-US" sz="1600" spc="5">
                          <a:solidFill>
                            <a:srgbClr val="000000"/>
                          </a:solidFill>
                          <a:ea typeface="함초롬바탕"/>
                        </a:rPr>
                        <a:t>년</a:t>
                      </a:r>
                      <a:endParaRPr lang="ko-KR" altLang="en-US" sz="1600" spc="5">
                        <a:solidFill>
                          <a:srgbClr val="000000"/>
                        </a:solidFill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en-US" sz="1600" spc="5">
                          <a:solidFill>
                            <a:srgbClr val="000000"/>
                          </a:solidFill>
                          <a:latin typeface="함초롬바탕"/>
                        </a:rPr>
                        <a:t>271</a:t>
                      </a:r>
                      <a:endParaRPr lang="en-US" altLang="en-US" sz="1600" spc="5">
                        <a:solidFill>
                          <a:srgbClr val="000000"/>
                        </a:solidFill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en-US" sz="1600" spc="5">
                          <a:solidFill>
                            <a:srgbClr val="000000"/>
                          </a:solidFill>
                          <a:latin typeface="함초롬바탕"/>
                        </a:rPr>
                        <a:t>142</a:t>
                      </a:r>
                      <a:endParaRPr lang="en-US" altLang="en-US" sz="1600" spc="5">
                        <a:solidFill>
                          <a:srgbClr val="000000"/>
                        </a:solidFill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en-US" sz="1600" spc="5">
                          <a:solidFill>
                            <a:srgbClr val="000000"/>
                          </a:solidFill>
                          <a:latin typeface="함초롬바탕"/>
                        </a:rPr>
                        <a:t>52%</a:t>
                      </a:r>
                      <a:endParaRPr lang="en-US" altLang="en-US" sz="1600" spc="5">
                        <a:solidFill>
                          <a:srgbClr val="000000"/>
                        </a:solidFill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5958"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ko-KR" sz="1600" spc="5">
                          <a:solidFill>
                            <a:srgbClr val="000000"/>
                          </a:solidFill>
                          <a:latin typeface="함초롬바탕"/>
                        </a:rPr>
                        <a:t>2013</a:t>
                      </a:r>
                      <a:r>
                        <a:rPr lang="ko-KR" altLang="en-US" sz="1600" spc="5">
                          <a:solidFill>
                            <a:srgbClr val="000000"/>
                          </a:solidFill>
                          <a:ea typeface="함초롬바탕"/>
                        </a:rPr>
                        <a:t>년</a:t>
                      </a:r>
                      <a:endParaRPr lang="ko-KR" altLang="en-US" sz="1600" spc="5">
                        <a:solidFill>
                          <a:srgbClr val="000000"/>
                        </a:solidFill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en-US" sz="1600" spc="5">
                          <a:solidFill>
                            <a:srgbClr val="000000"/>
                          </a:solidFill>
                          <a:latin typeface="함초롬바탕"/>
                        </a:rPr>
                        <a:t>201</a:t>
                      </a:r>
                      <a:endParaRPr lang="en-US" altLang="en-US" sz="1600" spc="5">
                        <a:solidFill>
                          <a:srgbClr val="000000"/>
                        </a:solidFill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en-US" sz="1600" spc="5">
                          <a:solidFill>
                            <a:srgbClr val="000000"/>
                          </a:solidFill>
                          <a:latin typeface="함초롬바탕"/>
                        </a:rPr>
                        <a:t>123</a:t>
                      </a:r>
                      <a:endParaRPr lang="en-US" altLang="en-US" sz="1600" spc="5">
                        <a:solidFill>
                          <a:srgbClr val="000000"/>
                        </a:solidFill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en-US" sz="1600" spc="5">
                          <a:solidFill>
                            <a:srgbClr val="000000"/>
                          </a:solidFill>
                          <a:latin typeface="함초롬바탕"/>
                        </a:rPr>
                        <a:t>61%</a:t>
                      </a:r>
                      <a:endParaRPr lang="en-US" altLang="en-US" sz="1600" spc="5">
                        <a:solidFill>
                          <a:srgbClr val="000000"/>
                        </a:solidFill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5958"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ko-KR" sz="1600" spc="5">
                          <a:solidFill>
                            <a:srgbClr val="000000"/>
                          </a:solidFill>
                          <a:latin typeface="함초롬바탕"/>
                        </a:rPr>
                        <a:t>2014</a:t>
                      </a:r>
                      <a:r>
                        <a:rPr lang="ko-KR" altLang="en-US" sz="1600" spc="5">
                          <a:solidFill>
                            <a:srgbClr val="000000"/>
                          </a:solidFill>
                          <a:ea typeface="함초롬바탕"/>
                        </a:rPr>
                        <a:t>년</a:t>
                      </a:r>
                      <a:endParaRPr lang="ko-KR" altLang="en-US" sz="1600" spc="5">
                        <a:solidFill>
                          <a:srgbClr val="000000"/>
                        </a:solidFill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en-US" sz="1600" spc="5">
                          <a:solidFill>
                            <a:srgbClr val="000000"/>
                          </a:solidFill>
                          <a:latin typeface="함초롬바탕"/>
                        </a:rPr>
                        <a:t>252</a:t>
                      </a:r>
                      <a:endParaRPr lang="en-US" altLang="en-US" sz="1600" spc="5">
                        <a:solidFill>
                          <a:srgbClr val="000000"/>
                        </a:solidFill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en-US" sz="1600" spc="5">
                          <a:solidFill>
                            <a:srgbClr val="000000"/>
                          </a:solidFill>
                          <a:latin typeface="함초롬바탕"/>
                        </a:rPr>
                        <a:t>139</a:t>
                      </a:r>
                      <a:endParaRPr lang="en-US" altLang="en-US" sz="1600" spc="5">
                        <a:solidFill>
                          <a:srgbClr val="000000"/>
                        </a:solidFill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en-US" sz="1600" spc="5">
                          <a:solidFill>
                            <a:srgbClr val="000000"/>
                          </a:solidFill>
                          <a:latin typeface="함초롬바탕"/>
                        </a:rPr>
                        <a:t>55%</a:t>
                      </a:r>
                      <a:endParaRPr lang="en-US" altLang="en-US" sz="1600" spc="5">
                        <a:solidFill>
                          <a:srgbClr val="000000"/>
                        </a:solidFill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1529097" y="467995"/>
            <a:ext cx="3407410" cy="7385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2400" b="1"/>
              <a:t>개발배경</a:t>
            </a:r>
          </a:p>
          <a:p>
            <a:pPr lvl="0"/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440180"/>
            <a:fld id="{5939B1FA-81F2-4940-9AF3-5EAFB5D6669B}" type="slidenum">
              <a:rPr lang="en-US" altLang="en-US">
                <a:solidFill>
                  <a:prstClr val="black">
                    <a:tint val="75000"/>
                  </a:prstClr>
                </a:solidFill>
              </a:rPr>
              <a:pPr defTabSz="1440180"/>
              <a:t>8</a:t>
            </a:fld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29097" y="3308349"/>
            <a:ext cx="3407410" cy="7385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2400" b="1"/>
              <a:t>개발효과</a:t>
            </a:r>
          </a:p>
          <a:p>
            <a:pPr lvl="0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722271" y="3810000"/>
            <a:ext cx="8712835" cy="19392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/>
              <a:t>- </a:t>
            </a:r>
            <a:r>
              <a:rPr lang="ko-KR" altLang="en-US" sz="2000"/>
              <a:t>운전자의 사각지대를 줄여 교통사고를 미연에 방지</a:t>
            </a:r>
          </a:p>
          <a:p>
            <a:endParaRPr lang="en-US" altLang="ko-KR" sz="2000"/>
          </a:p>
          <a:p>
            <a:r>
              <a:rPr lang="en-US" altLang="ko-KR" sz="2000"/>
              <a:t>- </a:t>
            </a:r>
            <a:r>
              <a:rPr lang="ko-KR" altLang="en-US" sz="2000"/>
              <a:t>횡단 중 일어나는 교통사고의 발생률 감소</a:t>
            </a:r>
          </a:p>
          <a:p>
            <a:endParaRPr lang="ko-KR" altLang="en-US" sz="2000"/>
          </a:p>
          <a:p>
            <a:r>
              <a:rPr lang="en-US" altLang="ko-KR" sz="2000"/>
              <a:t>- </a:t>
            </a:r>
            <a:r>
              <a:rPr lang="ko-KR" altLang="en-US" sz="2000"/>
              <a:t>교통사고로 인해 발생하는 사회적 비용감소</a:t>
            </a:r>
          </a:p>
          <a:p>
            <a:endParaRPr lang="en-US" altLang="ko-KR" sz="2000"/>
          </a:p>
        </p:txBody>
      </p:sp>
      <p:sp>
        <p:nvSpPr>
          <p:cNvPr id="13" name="TextBox 12"/>
          <p:cNvSpPr txBox="1"/>
          <p:nvPr/>
        </p:nvSpPr>
        <p:spPr>
          <a:xfrm>
            <a:off x="1722271" y="1004315"/>
            <a:ext cx="873207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/>
              <a:t>- </a:t>
            </a:r>
            <a:r>
              <a:rPr lang="ko-KR" altLang="en-US" sz="2000"/>
              <a:t>어린이가 차도에 있음을 인식</a:t>
            </a:r>
          </a:p>
          <a:p>
            <a:endParaRPr lang="ko-KR" altLang="en-US" sz="2000"/>
          </a:p>
          <a:p>
            <a:r>
              <a:rPr lang="en-US" altLang="ko-KR" sz="2000"/>
              <a:t>- </a:t>
            </a:r>
            <a:r>
              <a:rPr lang="ko-KR" altLang="en-US" sz="2000"/>
              <a:t>어린이가 보도에 있더라도 차도 쪽으로 급작스럽게 뛰어드는 </a:t>
            </a:r>
            <a:br>
              <a:rPr lang="en-US" altLang="ko-KR" sz="2000"/>
            </a:br>
            <a:r>
              <a:rPr lang="en-US" altLang="ko-KR" sz="2000"/>
              <a:t>  </a:t>
            </a:r>
            <a:r>
              <a:rPr lang="ko-KR" altLang="en-US" sz="2000"/>
              <a:t>행동을 했을 때 인식</a:t>
            </a:r>
            <a:endParaRPr lang="en-US" altLang="ko-KR" sz="2000"/>
          </a:p>
        </p:txBody>
      </p:sp>
      <p:sp>
        <p:nvSpPr>
          <p:cNvPr id="16" name="TextBox 15"/>
          <p:cNvSpPr txBox="1"/>
          <p:nvPr/>
        </p:nvSpPr>
        <p:spPr>
          <a:xfrm>
            <a:off x="1529097" y="467995"/>
            <a:ext cx="34074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2400" b="1"/>
              <a:t>개발목표</a:t>
            </a:r>
            <a:endParaRPr lang="en-US" altLang="ko-KR" sz="2400" b="1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440180"/>
            <a:fld id="{5939B1FA-81F2-4940-9AF3-5EAFB5D6669B}" type="slidenum">
              <a:rPr lang="en-US" altLang="en-US">
                <a:solidFill>
                  <a:prstClr val="black">
                    <a:tint val="75000"/>
                  </a:prstClr>
                </a:solidFill>
              </a:rPr>
              <a:pPr defTabSz="1440180"/>
              <a:t>9</a:t>
            </a:fld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Diseño predeterminado">
  <a:themeElements>
    <a:clrScheme name="Diseño predeterminad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iseño predeterminado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None/>
          <a:defRPr kumimoji="0" lang="es-ES" altLang="ko-KR" sz="1800" b="0" i="0" u="none" strike="noStrike" cap="none" normalizeH="0" baseline="0" smtClean="0">
            <a:solidFill>
              <a:schemeClr val="tx1"/>
            </a:solidFill>
            <a:latin typeface="Arial"/>
            <a:cs typeface="Arial"/>
          </a:defRPr>
        </a:defPPr>
      </a:lstStyle>
    </a:spDef>
    <a:lnDef>
      <a:spPr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None/>
          <a:defRPr kumimoji="0" lang="es-ES" altLang="ko-KR" sz="1800" b="0" i="0" u="none" strike="noStrike" cap="none" normalizeH="0" baseline="0" smtClean="0">
            <a:solidFill>
              <a:schemeClr val="tx1"/>
            </a:solidFill>
            <a:latin typeface="Arial"/>
            <a:cs typeface="Arial"/>
          </a:defRPr>
        </a:defPPr>
      </a:lst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20000000000000000000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20000000000000000000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86</TotalTime>
  <Words>2349</Words>
  <Application>Microsoft Office PowerPoint</Application>
  <PresentationFormat>와이드스크린</PresentationFormat>
  <Paragraphs>641</Paragraphs>
  <Slides>38</Slides>
  <Notes>11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38</vt:i4>
      </vt:variant>
    </vt:vector>
  </HeadingPairs>
  <TitlesOfParts>
    <vt:vector size="46" baseType="lpstr">
      <vt:lpstr>굴림</vt:lpstr>
      <vt:lpstr>나눔고딕</vt:lpstr>
      <vt:lpstr>맑은 고딕</vt:lpstr>
      <vt:lpstr>함초롬바탕</vt:lpstr>
      <vt:lpstr>Arial</vt:lpstr>
      <vt:lpstr>Calibri</vt:lpstr>
      <vt:lpstr>Times New Roman</vt:lpstr>
      <vt:lpstr>Diseño predeterminado</vt:lpstr>
      <vt:lpstr>PowerPoint 프레젠테이션</vt:lpstr>
      <vt:lpstr>목차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>SlideModel</Manager>
  <Company>SlideModel</Company>
  <LinksUpToDate>false</LinksUpToDate>
  <SharedDoc>false</SharedDoc>
  <HyperlinkBase>http://slidemodel.com</HyperlinkBase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SlideModel Free PowerPoint Templates</dc:title>
  <dc:subject>Template</dc:subject>
  <dc:creator>SlideModel</dc:creator>
  <cp:keywords>PowerPoint, Free PowerPoint Templates, SlideModel, Presentations, Designs, Clipart</cp:keywords>
  <dc:description>Download This FREE PowerPoint Templates at http://slidemodel.com</dc:description>
  <cp:lastModifiedBy>ihc</cp:lastModifiedBy>
  <cp:revision>335</cp:revision>
  <dcterms:created xsi:type="dcterms:W3CDTF">2013-09-12T13:05:01Z</dcterms:created>
  <dcterms:modified xsi:type="dcterms:W3CDTF">2017-05-10T05:56:05Z</dcterms:modified>
  <cp:category>Presentations, Business Presentations, Free PowerPoint Templates</cp:category>
  <cp:contentStatus>Template</cp:contentStatus>
</cp:coreProperties>
</file>